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285" r:id="rId3"/>
    <p:sldId id="279" r:id="rId4"/>
    <p:sldId id="295" r:id="rId5"/>
    <p:sldId id="272" r:id="rId6"/>
    <p:sldId id="309" r:id="rId7"/>
    <p:sldId id="280" r:id="rId8"/>
    <p:sldId id="321" r:id="rId9"/>
    <p:sldId id="304" r:id="rId10"/>
    <p:sldId id="308" r:id="rId11"/>
    <p:sldId id="290" r:id="rId12"/>
    <p:sldId id="275" r:id="rId13"/>
    <p:sldId id="316" r:id="rId14"/>
    <p:sldId id="274" r:id="rId15"/>
    <p:sldId id="294" r:id="rId16"/>
    <p:sldId id="286" r:id="rId17"/>
    <p:sldId id="322" r:id="rId18"/>
    <p:sldId id="298" r:id="rId19"/>
    <p:sldId id="299" r:id="rId20"/>
    <p:sldId id="319" r:id="rId21"/>
    <p:sldId id="317" r:id="rId22"/>
    <p:sldId id="318" r:id="rId23"/>
    <p:sldId id="296" r:id="rId24"/>
    <p:sldId id="289" r:id="rId25"/>
    <p:sldId id="278" r:id="rId26"/>
    <p:sldId id="320" r:id="rId27"/>
    <p:sldId id="300" r:id="rId28"/>
    <p:sldId id="268" r:id="rId29"/>
    <p:sldId id="313" r:id="rId30"/>
    <p:sldId id="282" r:id="rId31"/>
    <p:sldId id="301" r:id="rId32"/>
    <p:sldId id="314" r:id="rId33"/>
    <p:sldId id="315" r:id="rId34"/>
    <p:sldId id="292" r:id="rId35"/>
    <p:sldId id="271" r:id="rId36"/>
    <p:sldId id="302" r:id="rId37"/>
    <p:sldId id="265" r:id="rId38"/>
    <p:sldId id="266" r:id="rId39"/>
    <p:sldId id="277" r:id="rId40"/>
    <p:sldId id="307" r:id="rId41"/>
    <p:sldId id="311" r:id="rId42"/>
    <p:sldId id="263" r:id="rId43"/>
    <p:sldId id="323" r:id="rId44"/>
    <p:sldId id="312" r:id="rId45"/>
    <p:sldId id="267" r:id="rId46"/>
    <p:sldId id="31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91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5" autoAdjust="0"/>
    <p:restoredTop sz="93979" autoAdjust="0"/>
  </p:normalViewPr>
  <p:slideViewPr>
    <p:cSldViewPr snapToGrid="0">
      <p:cViewPr varScale="1">
        <p:scale>
          <a:sx n="82" d="100"/>
          <a:sy n="82" d="100"/>
        </p:scale>
        <p:origin x="6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05DB7-5C6C-4ABB-91E8-F3F408F2FEFE}" type="datetimeFigureOut">
              <a:rPr lang="en-US" smtClean="0"/>
              <a:t>10/15/2016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24BA9-7EE8-4744-A0A3-C3E7F35BAEA1}" type="slidenum">
              <a:rPr lang="en-US" smtClean="0"/>
              <a:t>‹#›</a:t>
            </a:fld>
            <a:endParaRPr lang="en-US"/>
          </a:p>
        </p:txBody>
      </p:sp>
    </p:spTree>
    <p:extLst>
      <p:ext uri="{BB962C8B-B14F-4D97-AF65-F5344CB8AC3E}">
        <p14:creationId xmlns:p14="http://schemas.microsoft.com/office/powerpoint/2010/main" val="2940777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opics.nytimes.com/top/news/business/companies/international_business_machines/index.html?inline=nyt-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nNbj2G3GmA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livescience.com/49711-japanese-robot-hotel.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Social_system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huffingtonpost.com/2014/11/08/brain-interface_n_6115334.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www.newscientist.com/article/mg21729032.400-mind-maths-the-sum-of-consciousness.htm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en.wikipedia.org/wiki/Moore's_law#cite_note-Moore1965paper-1" TargetMode="External"/><Relationship Id="rId3" Type="http://schemas.openxmlformats.org/officeDocument/2006/relationships/hyperlink" Target="http://en.wikipedia.org/wiki/History_of_computing_hardware" TargetMode="External"/><Relationship Id="rId7" Type="http://schemas.openxmlformats.org/officeDocument/2006/relationships/hyperlink" Target="http://en.wikipedia.org/wiki/Intel_Corpor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en.wikipedia.org/wiki/Gordon_Moore" TargetMode="External"/><Relationship Id="rId5" Type="http://schemas.openxmlformats.org/officeDocument/2006/relationships/hyperlink" Target="http://en.wikipedia.org/wiki/Integrated_circuit" TargetMode="External"/><Relationship Id="rId10" Type="http://schemas.openxmlformats.org/officeDocument/2006/relationships/hyperlink" Target="http://en.wikipedia.org/wiki/Moore's_law#cite_note-3" TargetMode="External"/><Relationship Id="rId4" Type="http://schemas.openxmlformats.org/officeDocument/2006/relationships/hyperlink" Target="http://en.wikipedia.org/wiki/Transistor" TargetMode="External"/><Relationship Id="rId9" Type="http://schemas.openxmlformats.org/officeDocument/2006/relationships/hyperlink" Target="http://en.wikipedia.org/wiki/Moore's_law#cite_note-IntelInterview-2"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Alan_Turin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en.wikipedia.org/wiki/Turing_machine#cite_note-2" TargetMode="External"/><Relationship Id="rId4" Type="http://schemas.openxmlformats.org/officeDocument/2006/relationships/hyperlink" Target="http://en.wikipedia.org/wiki/Turing_machine#cite_note-Hodges-2012-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http://static.dramastyle.com/images/1/5/1278/Battlestar-Galactica__184.jpg</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1</a:t>
            </a:fld>
            <a:endParaRPr lang="en-US"/>
          </a:p>
        </p:txBody>
      </p:sp>
    </p:spTree>
    <p:extLst>
      <p:ext uri="{BB962C8B-B14F-4D97-AF65-F5344CB8AC3E}">
        <p14:creationId xmlns:p14="http://schemas.microsoft.com/office/powerpoint/2010/main" val="2076807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blue vs Gary Kasparov 1996</a:t>
            </a:r>
            <a:r>
              <a:rPr lang="en-US" baseline="0" dirty="0" smtClean="0"/>
              <a:t> 4-2 he also lost again in1997</a:t>
            </a:r>
          </a:p>
          <a:p>
            <a:endParaRPr lang="en-US" dirty="0" smtClean="0"/>
          </a:p>
          <a:p>
            <a:r>
              <a:rPr lang="en-US" dirty="0" smtClean="0"/>
              <a:t>deep blue – it learns, but not</a:t>
            </a:r>
            <a:r>
              <a:rPr lang="en-US" baseline="0" dirty="0" smtClean="0"/>
              <a:t> without a human giving it more input. it's not autonomous</a:t>
            </a:r>
            <a:endParaRPr lang="en-US" dirty="0" smtClean="0"/>
          </a:p>
          <a:p>
            <a:r>
              <a:rPr lang="en-US" dirty="0" smtClean="0"/>
              <a:t>the car - it reacts to events, but does not collect that as an experience to learn from</a:t>
            </a:r>
          </a:p>
          <a:p>
            <a:r>
              <a:rPr lang="en-US" dirty="0" smtClean="0"/>
              <a:t>google car – just</a:t>
            </a:r>
            <a:r>
              <a:rPr lang="en-US" baseline="0" dirty="0" smtClean="0"/>
              <a:t> now</a:t>
            </a:r>
            <a:endParaRPr lang="en-US" dirty="0" smtClean="0"/>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14</a:t>
            </a:fld>
            <a:endParaRPr lang="en-US"/>
          </a:p>
        </p:txBody>
      </p:sp>
    </p:spTree>
    <p:extLst>
      <p:ext uri="{BB962C8B-B14F-4D97-AF65-F5344CB8AC3E}">
        <p14:creationId xmlns:p14="http://schemas.microsoft.com/office/powerpoint/2010/main" val="2874189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http://www.forbes.com/fdc/welcome_mjx.shtml</a:t>
            </a:r>
          </a:p>
          <a:p>
            <a:endParaRPr lang="en-US" dirty="0" smtClean="0"/>
          </a:p>
          <a:p>
            <a:r>
              <a:rPr lang="en-US" dirty="0" smtClean="0"/>
              <a:t>how target knew:</a:t>
            </a:r>
          </a:p>
          <a:p>
            <a:endParaRPr lang="en-US" dirty="0" smtClean="0"/>
          </a:p>
          <a:p>
            <a:r>
              <a:rPr lang="en-US" dirty="0" smtClean="0"/>
              <a:t>"</a:t>
            </a:r>
            <a:r>
              <a:rPr lang="en-US" sz="1200" b="0" i="0" kern="1200" dirty="0" smtClean="0">
                <a:solidFill>
                  <a:schemeClr val="tx1"/>
                </a:solidFill>
                <a:effectLst/>
                <a:latin typeface="+mn-lt"/>
                <a:ea typeface="+mn-ea"/>
                <a:cs typeface="+mn-cs"/>
              </a:rPr>
              <a:t>Pole] ran test after test, analyzing the data, and before long some useful patterns emerged. Lotions, for example. Lots of people buy lotion, but one of Pole’s colleagues noticed that women on the baby registry were buying larger quantities of unscented lotion around the beginning of their second trimester. Another analyst noted that sometime in the first 20 weeks, pregnant women loaded up on supplements like calcium, magnesium and zinc. Many shoppers purchase soap and cotton balls, but when someone suddenly starts buying lots of scent-free soap and extra-big bags of cotton balls, in addition to hand sanitizers and washcloths, it signals they could be getting close to their delivery date."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story:</a:t>
            </a:r>
          </a:p>
          <a:p>
            <a:pPr fontAlgn="base"/>
            <a:r>
              <a:rPr lang="en-US" sz="1200" b="0" i="0" kern="1200" dirty="0" smtClean="0">
                <a:solidFill>
                  <a:schemeClr val="tx1"/>
                </a:solidFill>
                <a:effectLst/>
                <a:latin typeface="+mn-lt"/>
                <a:ea typeface="+mn-ea"/>
                <a:cs typeface="+mn-cs"/>
              </a:rPr>
              <a:t>“My daughter got this in the mail!” he said. “She’s still in high school, and you’re sending her coupons for baby clothes and cribs? Are you trying to encourage her to get pregnant?”</a:t>
            </a:r>
          </a:p>
          <a:p>
            <a:pPr fontAlgn="base"/>
            <a:r>
              <a:rPr lang="en-US" sz="1200" b="0" i="0" kern="1200" dirty="0" smtClean="0">
                <a:solidFill>
                  <a:schemeClr val="tx1"/>
                </a:solidFill>
                <a:effectLst/>
                <a:latin typeface="+mn-lt"/>
                <a:ea typeface="+mn-ea"/>
                <a:cs typeface="+mn-cs"/>
              </a:rPr>
              <a:t>The manager didn’t have any idea what the man was talking about. He looked at the mailer. Sure enough, it was addressed to the man’s daughter and contained advertisements for maternity clothing, nursery furniture and pictures of smiling infants. The manager apologized and then called a few days later to apologize again.</a:t>
            </a:r>
          </a:p>
          <a:p>
            <a:r>
              <a:rPr lang="en-US" sz="1200" b="0" i="0" kern="1200" dirty="0" smtClean="0">
                <a:solidFill>
                  <a:schemeClr val="tx1"/>
                </a:solidFill>
                <a:effectLst/>
                <a:latin typeface="+mn-lt"/>
                <a:ea typeface="+mn-ea"/>
                <a:cs typeface="+mn-cs"/>
              </a:rPr>
              <a:t>On the phone, though, the father was somewhat abashed. “I had a talk with my daughter,” he said. “It turns out there’s been some activities in my house I haven’t been completely aware of. She’s due in August. I owe you an apology.</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15</a:t>
            </a:fld>
            <a:endParaRPr lang="en-US"/>
          </a:p>
        </p:txBody>
      </p:sp>
    </p:spTree>
    <p:extLst>
      <p:ext uri="{BB962C8B-B14F-4D97-AF65-F5344CB8AC3E}">
        <p14:creationId xmlns:p14="http://schemas.microsoft.com/office/powerpoint/2010/main" val="2249308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NY Times in 2013 said</a:t>
            </a:r>
            <a:r>
              <a:rPr lang="en-US" baseline="0" dirty="0" smtClean="0"/>
              <a:t> that AI is moving at such a rate as to be magical</a:t>
            </a:r>
          </a:p>
          <a:p>
            <a:r>
              <a:rPr lang="en-US" dirty="0" smtClean="0"/>
              <a:t>http://www.nytimes.com/2013/10/15/technology/the-rapid-advance-of-artificial-intelligence.html?pagewanted=all</a:t>
            </a:r>
          </a:p>
          <a:p>
            <a:endParaRPr lang="en-US" dirty="0" smtClean="0"/>
          </a:p>
          <a:p>
            <a:r>
              <a:rPr lang="en-US" sz="1200" b="0" i="0" kern="1200" dirty="0" smtClean="0">
                <a:solidFill>
                  <a:schemeClr val="tx1"/>
                </a:solidFill>
                <a:effectLst/>
                <a:latin typeface="+mn-lt"/>
                <a:ea typeface="+mn-ea"/>
                <a:cs typeface="+mn-cs"/>
              </a:rPr>
              <a:t>It has been two years since Watson, the artificial intelligence program created by </a:t>
            </a:r>
            <a:r>
              <a:rPr lang="en-US" sz="1200" b="0" i="0" u="sng" kern="1200" dirty="0" smtClean="0">
                <a:solidFill>
                  <a:schemeClr val="tx1"/>
                </a:solidFill>
                <a:effectLst/>
                <a:latin typeface="+mn-lt"/>
                <a:ea typeface="+mn-ea"/>
                <a:cs typeface="+mn-cs"/>
                <a:hlinkClick r:id="rId3" tooltip="More information about International Business Machines Corporation"/>
              </a:rPr>
              <a:t>I.B.M.</a:t>
            </a:r>
            <a:r>
              <a:rPr lang="en-US" sz="1200" b="0" i="0" kern="1200" dirty="0" smtClean="0">
                <a:solidFill>
                  <a:schemeClr val="tx1"/>
                </a:solidFill>
                <a:effectLst/>
                <a:latin typeface="+mn-lt"/>
                <a:ea typeface="+mn-ea"/>
                <a:cs typeface="+mn-cs"/>
              </a:rPr>
              <a:t>, beat two of the world’s best “Jeopardy” players. Watson, which has access to roughly 200 million pages of information, is able to understand natural language queries and answer questions.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computer maker had initially planned to test the system as an expert adviser to doctors; the idea was that Watson’s encyclopedic knowledge of medical conditions could aid a human expert in diagnosing illnesses, as well as contributing computer expertise elsewhere in medicine.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May, however, I.B.M. went a significant step farther by announcing a general-purpose version of its software, the “I.B.M. Watson Engagement Advisor.” The idea is to make the company’s question-answering system available in a wide range of call center, technical support and telephone sales applications. The company says that as many as 61 percent of all telephone support calls currently fail because human support-center employees are unable to give people correct or complete information.</a:t>
            </a:r>
          </a:p>
          <a:p>
            <a:endParaRPr lang="en-US" dirty="0" smtClean="0"/>
          </a:p>
          <a:p>
            <a:r>
              <a:rPr lang="en-US" sz="1200" b="0" i="0" kern="1200" dirty="0" err="1" smtClean="0">
                <a:solidFill>
                  <a:schemeClr val="tx1"/>
                </a:solidFill>
                <a:effectLst/>
                <a:latin typeface="+mn-lt"/>
                <a:ea typeface="+mn-ea"/>
                <a:cs typeface="+mn-cs"/>
              </a:rPr>
              <a:t>omputers</a:t>
            </a:r>
            <a:r>
              <a:rPr lang="en-US" sz="1200" b="0" i="0" kern="1200" dirty="0" smtClean="0">
                <a:solidFill>
                  <a:schemeClr val="tx1"/>
                </a:solidFill>
                <a:effectLst/>
                <a:latin typeface="+mn-lt"/>
                <a:ea typeface="+mn-ea"/>
                <a:cs typeface="+mn-cs"/>
              </a:rPr>
              <a:t> that understand our deepest emotions hold the promise of a world full of brilliant machines. </a:t>
            </a:r>
            <a:r>
              <a:rPr lang="en-US" sz="1200" b="0" i="0" kern="1200" smtClean="0">
                <a:solidFill>
                  <a:schemeClr val="tx1"/>
                </a:solidFill>
                <a:effectLst/>
                <a:latin typeface="+mn-lt"/>
                <a:ea typeface="+mn-ea"/>
                <a:cs typeface="+mn-cs"/>
              </a:rPr>
              <a:t>They also raise the specter of an invasion of privacy on a scale not previously possible, as they move a step beyond recognizing human faces to the ability to watch the array of muscles in the face and decode the thousands of possible movements into an understanding of what people are thinking and feeling.</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16</a:t>
            </a:fld>
            <a:endParaRPr lang="en-US"/>
          </a:p>
        </p:txBody>
      </p:sp>
    </p:spTree>
    <p:extLst>
      <p:ext uri="{BB962C8B-B14F-4D97-AF65-F5344CB8AC3E}">
        <p14:creationId xmlns:p14="http://schemas.microsoft.com/office/powerpoint/2010/main" val="1904199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Terminator: fully autonomous killing machine</a:t>
            </a:r>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18</a:t>
            </a:fld>
            <a:endParaRPr lang="en-US"/>
          </a:p>
        </p:txBody>
      </p:sp>
    </p:spTree>
    <p:extLst>
      <p:ext uri="{BB962C8B-B14F-4D97-AF65-F5344CB8AC3E}">
        <p14:creationId xmlns:p14="http://schemas.microsoft.com/office/powerpoint/2010/main" val="1153068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Pinker says thought is formed by our language</a:t>
            </a:r>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19</a:t>
            </a:fld>
            <a:endParaRPr lang="en-US"/>
          </a:p>
        </p:txBody>
      </p:sp>
    </p:spTree>
    <p:extLst>
      <p:ext uri="{BB962C8B-B14F-4D97-AF65-F5344CB8AC3E}">
        <p14:creationId xmlns:p14="http://schemas.microsoft.com/office/powerpoint/2010/main" val="4072314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Marvin Minsky say you're thinking about the brain wrong.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Rather</a:t>
            </a:r>
            <a:r>
              <a:rPr lang="en-US" baseline="0" dirty="0" smtClean="0"/>
              <a:t> than trying to understand it by understanding the parts work and how the parts interconnect and work isn't the way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It's like trying to understand how a computer works by learning about how the transistors work and never turning on a machine to see the product of software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we must understand the brain by thinking about how thinking works.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21</a:t>
            </a:fld>
            <a:endParaRPr lang="en-US"/>
          </a:p>
        </p:txBody>
      </p:sp>
    </p:spTree>
    <p:extLst>
      <p:ext uri="{BB962C8B-B14F-4D97-AF65-F5344CB8AC3E}">
        <p14:creationId xmlns:p14="http://schemas.microsoft.com/office/powerpoint/2010/main" val="445645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Troody</a:t>
            </a:r>
            <a:r>
              <a:rPr lang="en-US" dirty="0" smtClean="0"/>
              <a:t> the raptor robot https://www.youtube.com/watch?v=tOp1DX4De0g</a:t>
            </a:r>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23</a:t>
            </a:fld>
            <a:endParaRPr lang="en-US"/>
          </a:p>
        </p:txBody>
      </p:sp>
    </p:spTree>
    <p:extLst>
      <p:ext uri="{BB962C8B-B14F-4D97-AF65-F5344CB8AC3E}">
        <p14:creationId xmlns:p14="http://schemas.microsoft.com/office/powerpoint/2010/main" val="873440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Nao robot by </a:t>
            </a:r>
            <a:r>
              <a:rPr lang="en-US" sz="1200" b="0" i="0" kern="1200" dirty="0" smtClean="0">
                <a:solidFill>
                  <a:schemeClr val="tx1"/>
                </a:solidFill>
                <a:effectLst/>
                <a:latin typeface="+mn-lt"/>
                <a:ea typeface="+mn-ea"/>
                <a:cs typeface="+mn-cs"/>
              </a:rPr>
              <a:t>Aldebaran</a:t>
            </a:r>
            <a:r>
              <a:rPr lang="en-US" dirty="0" smtClean="0"/>
              <a:t> </a:t>
            </a:r>
            <a:r>
              <a:rPr lang="en-US" dirty="0" smtClean="0">
                <a:hlinkClick r:id="rId3"/>
              </a:rPr>
              <a:t>https://www.youtube.com/watch?v=nNbj2G3GmAo</a:t>
            </a:r>
            <a:r>
              <a:rPr lang="en-US" dirty="0" smtClean="0"/>
              <a:t> </a:t>
            </a:r>
            <a:r>
              <a:rPr lang="en-US" dirty="0" err="1" smtClean="0"/>
              <a:t>nao</a:t>
            </a:r>
            <a:r>
              <a:rPr lang="en-US" dirty="0" smtClean="0"/>
              <a:t> is autonomous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Dancing</a:t>
            </a:r>
            <a:r>
              <a:rPr lang="en-US" baseline="0" dirty="0" smtClean="0"/>
              <a:t> NAO http://www.nytimes.com/2015/04/21/science/smart-arms-control-the-potential-chaos-of-octopus-movement.html?smid=tw-share&amp;_r=0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dirty="0" err="1" smtClean="0"/>
              <a:t>asimo</a:t>
            </a:r>
            <a:r>
              <a:rPr lang="en-US" dirty="0" smtClean="0"/>
              <a:t> is not autonomous.</a:t>
            </a:r>
            <a:r>
              <a:rPr lang="en-US" baseline="0" dirty="0" smtClean="0"/>
              <a:t> only has a few </a:t>
            </a:r>
            <a:r>
              <a:rPr lang="en-US" baseline="0" dirty="0" err="1" smtClean="0"/>
              <a:t>aut</a:t>
            </a:r>
            <a:r>
              <a:rPr lang="en-US" baseline="0" dirty="0" smtClean="0"/>
              <a:t> functions </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24</a:t>
            </a:fld>
            <a:endParaRPr lang="en-US"/>
          </a:p>
        </p:txBody>
      </p:sp>
    </p:spTree>
    <p:extLst>
      <p:ext uri="{BB962C8B-B14F-4D97-AF65-F5344CB8AC3E}">
        <p14:creationId xmlns:p14="http://schemas.microsoft.com/office/powerpoint/2010/main" val="1117768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25</a:t>
            </a:fld>
            <a:endParaRPr lang="en-US"/>
          </a:p>
        </p:txBody>
      </p:sp>
    </p:spTree>
    <p:extLst>
      <p:ext uri="{BB962C8B-B14F-4D97-AF65-F5344CB8AC3E}">
        <p14:creationId xmlns:p14="http://schemas.microsoft.com/office/powerpoint/2010/main" val="2175959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http://www.livescience.com/49711-japanese-robot-hotel.html</a:t>
            </a:r>
            <a:endParaRPr lang="en-US" dirty="0" smtClean="0"/>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26</a:t>
            </a:fld>
            <a:endParaRPr lang="en-US"/>
          </a:p>
        </p:txBody>
      </p:sp>
    </p:spTree>
    <p:extLst>
      <p:ext uri="{BB962C8B-B14F-4D97-AF65-F5344CB8AC3E}">
        <p14:creationId xmlns:p14="http://schemas.microsoft.com/office/powerpoint/2010/main" val="386110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Cybernetics is relevant to the study of systems, such as mechanical, physical, biological, cognitive, and </a:t>
            </a:r>
            <a:r>
              <a:rPr lang="en-US" sz="1200" b="0" i="0" u="sng" kern="1200" dirty="0" smtClean="0">
                <a:solidFill>
                  <a:schemeClr val="tx1"/>
                </a:solidFill>
                <a:effectLst/>
                <a:latin typeface="+mn-lt"/>
                <a:ea typeface="+mn-ea"/>
                <a:cs typeface="+mn-cs"/>
                <a:hlinkClick r:id="rId3" tooltip="Social systems"/>
              </a:rPr>
              <a:t>social systems</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2</a:t>
            </a:fld>
            <a:endParaRPr lang="en-US"/>
          </a:p>
        </p:txBody>
      </p:sp>
    </p:spTree>
    <p:extLst>
      <p:ext uri="{BB962C8B-B14F-4D97-AF65-F5344CB8AC3E}">
        <p14:creationId xmlns:p14="http://schemas.microsoft.com/office/powerpoint/2010/main" val="4034652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Japanese </a:t>
            </a:r>
          </a:p>
          <a:p>
            <a:r>
              <a:rPr lang="en-US" dirty="0" smtClean="0"/>
              <a:t>https://www.youtube.com/watch?v=MaTfzYDZG8c</a:t>
            </a:r>
          </a:p>
          <a:p>
            <a:endParaRPr lang="en-US" dirty="0" smtClean="0"/>
          </a:p>
          <a:p>
            <a:r>
              <a:rPr lang="en-US" dirty="0" smtClean="0"/>
              <a:t>this one named Philip Dick</a:t>
            </a:r>
            <a:r>
              <a:rPr lang="en-US" baseline="0" dirty="0" smtClean="0"/>
              <a:t> </a:t>
            </a:r>
            <a:r>
              <a:rPr lang="en-US" dirty="0" smtClean="0"/>
              <a:t>is very humanoid.</a:t>
            </a:r>
            <a:r>
              <a:rPr lang="en-US" baseline="0" dirty="0" smtClean="0"/>
              <a:t> named after the blade runner author </a:t>
            </a:r>
          </a:p>
          <a:p>
            <a:r>
              <a:rPr lang="en-US" dirty="0" smtClean="0"/>
              <a:t>https://www.youtube.com/watch?v=YUvDBGYk17Y</a:t>
            </a:r>
          </a:p>
          <a:p>
            <a:r>
              <a:rPr lang="en-US" dirty="0" smtClean="0"/>
              <a:t>---</a:t>
            </a:r>
          </a:p>
          <a:p>
            <a:endParaRPr lang="en-US" dirty="0" smtClean="0"/>
          </a:p>
          <a:p>
            <a:r>
              <a:rPr lang="en-US" dirty="0" err="1" smtClean="0"/>
              <a:t>miya</a:t>
            </a:r>
            <a:r>
              <a:rPr lang="en-US" dirty="0" smtClean="0"/>
              <a:t> from japan very lifelike https://www.youtube.com/watch?v=eEzH40l-Dg8</a:t>
            </a:r>
          </a:p>
          <a:p>
            <a:r>
              <a:rPr lang="en-US" dirty="0" smtClean="0"/>
              <a:t>CREEPY ASS baby robot http://www.huffingtonpost.com/2012/01/30/robots-creepy_n_1242603.html? (about 6 in)</a:t>
            </a:r>
          </a:p>
          <a:p>
            <a:r>
              <a:rPr lang="en-US" dirty="0" smtClean="0"/>
              <a:t>http://www.ibtimes.co.uk/human-machine-life-like-android-robots-japan-show-glimpses-future-1453992</a:t>
            </a:r>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27</a:t>
            </a:fld>
            <a:endParaRPr lang="en-US"/>
          </a:p>
        </p:txBody>
      </p:sp>
    </p:spTree>
    <p:extLst>
      <p:ext uri="{BB962C8B-B14F-4D97-AF65-F5344CB8AC3E}">
        <p14:creationId xmlns:p14="http://schemas.microsoft.com/office/powerpoint/2010/main" val="202410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http://www.forbes.com/sites/timworstall/2013/09/18/phew-the-robots-are-only-going-to-take-45-percent-of-all-the-jobs/</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28</a:t>
            </a:fld>
            <a:endParaRPr lang="en-US"/>
          </a:p>
        </p:txBody>
      </p:sp>
    </p:spTree>
    <p:extLst>
      <p:ext uri="{BB962C8B-B14F-4D97-AF65-F5344CB8AC3E}">
        <p14:creationId xmlns:p14="http://schemas.microsoft.com/office/powerpoint/2010/main" val="3397178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https://www.youtube.com/watch?v=tOp1DX4De0g </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31</a:t>
            </a:fld>
            <a:endParaRPr lang="en-US"/>
          </a:p>
        </p:txBody>
      </p:sp>
    </p:spTree>
    <p:extLst>
      <p:ext uri="{BB962C8B-B14F-4D97-AF65-F5344CB8AC3E}">
        <p14:creationId xmlns:p14="http://schemas.microsoft.com/office/powerpoint/2010/main" val="1128463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http://cs.stanford.edu/people/eroberts/cs181/projects/2010-11/DownloadingConsciousness/tandr.html</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33</a:t>
            </a:fld>
            <a:endParaRPr lang="en-US"/>
          </a:p>
        </p:txBody>
      </p:sp>
    </p:spTree>
    <p:extLst>
      <p:ext uri="{BB962C8B-B14F-4D97-AF65-F5344CB8AC3E}">
        <p14:creationId xmlns:p14="http://schemas.microsoft.com/office/powerpoint/2010/main" val="3155677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http://www.scientificamerican.com/article/thought-controlled-genes-could-someday-help-us-heal/?WT.mc_id=SA_Facebook</a:t>
            </a:r>
          </a:p>
          <a:p>
            <a:endParaRPr lang="en-US" dirty="0" smtClean="0"/>
          </a:p>
          <a:p>
            <a:r>
              <a:rPr lang="en-US" dirty="0" smtClean="0"/>
              <a:t>http://www.cnn.com/videos/tech/2015/03/02/erin-dnt-burnett-scio-calorie-scanning-technology.cnn</a:t>
            </a:r>
          </a:p>
          <a:p>
            <a:r>
              <a:rPr lang="en-US" dirty="0" smtClean="0"/>
              <a:t>http://www.dailymail.co.uk/sciencetech/article-2766678/Rise-Terminator-Scientists-create-shape-shifting-liquid-metal-used-heal-human-body.html/video/playlists/the-world-of-technology/</a:t>
            </a:r>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34</a:t>
            </a:fld>
            <a:endParaRPr lang="en-US"/>
          </a:p>
        </p:txBody>
      </p:sp>
    </p:spTree>
    <p:extLst>
      <p:ext uri="{BB962C8B-B14F-4D97-AF65-F5344CB8AC3E}">
        <p14:creationId xmlns:p14="http://schemas.microsoft.com/office/powerpoint/2010/main" val="2597407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Direct brain to brain communications</a:t>
            </a:r>
            <a:r>
              <a:rPr lang="en-US" baseline="0" dirty="0" smtClean="0"/>
              <a:t> </a:t>
            </a:r>
            <a:r>
              <a:rPr lang="en-US" dirty="0" smtClean="0">
                <a:hlinkClick r:id="rId3"/>
              </a:rPr>
              <a:t>http://www.huffingtonpost.com/2014/11/08/brain-interface_n_6115334.html</a:t>
            </a:r>
            <a:r>
              <a:rPr lang="en-US" dirty="0" smtClean="0"/>
              <a:t> 94% success rate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Non-Invasive Brain-to-Brain Interface (BBI): Establishing Functional Links between Two Brains</a:t>
            </a:r>
            <a:r>
              <a:rPr lang="en-US" baseline="0" dirty="0" smtClean="0"/>
              <a:t> </a:t>
            </a:r>
            <a:r>
              <a:rPr lang="en-US" dirty="0" smtClean="0"/>
              <a:t>http://journals.plos.org/plosone/article?id=10.1371/journal.pone.0060410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human brain to brain http://www.bbc.com/news/business-23994649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Simulating 1 second of human brain activity takes 82,944 processors according to NEST http://www.extremetech.com/extreme/163051-simulating-1-second-of-human-brain-activity-takes-82944-processors</a:t>
            </a:r>
            <a:r>
              <a:rPr lang="en-US" baseline="0" dirty="0" smtClean="0"/>
              <a:t>  see also http://io9.com/this-computer-took-40-minutes-to-simulate-one-second-of-1043288954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bio blood http://www.scientificamerican.com/article/first-bioengineered-blood/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Consciousness on/off switch is found http://io9.com/scientists-accidentally-discover-the-brains-consciousne-1600230950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Cognitive Computing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http://www.research.ibm.com/cognitive-computing/#fbid=iNYWxx9riaf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Simulating 1 second of human brain activity takes 82,944 processors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good analogy of consciousness is explained </a:t>
            </a:r>
            <a:r>
              <a:rPr lang="en-US" sz="1200" b="0" i="0" kern="1200" dirty="0" smtClean="0">
                <a:solidFill>
                  <a:schemeClr val="tx1"/>
                </a:solidFill>
                <a:effectLst/>
                <a:latin typeface="+mn-lt"/>
                <a:ea typeface="+mn-ea"/>
                <a:cs typeface="+mn-cs"/>
                <a:hlinkClick r:id="rId4"/>
              </a:rPr>
              <a:t>here</a:t>
            </a:r>
            <a:r>
              <a:rPr lang="en-US" sz="1200" b="0" i="0" kern="1200" dirty="0" smtClean="0">
                <a:solidFill>
                  <a:schemeClr val="tx1"/>
                </a:solidFill>
                <a:effectLst/>
                <a:latin typeface="+mn-lt"/>
                <a:ea typeface="+mn-ea"/>
                <a:cs typeface="+mn-cs"/>
              </a:rPr>
              <a:t> based on work by Giulio </a:t>
            </a:r>
            <a:r>
              <a:rPr lang="en-US" sz="1200" b="0" i="0" kern="1200" dirty="0" err="1" smtClean="0">
                <a:solidFill>
                  <a:schemeClr val="tx1"/>
                </a:solidFill>
                <a:effectLst/>
                <a:latin typeface="+mn-lt"/>
                <a:ea typeface="+mn-ea"/>
                <a:cs typeface="+mn-cs"/>
              </a:rPr>
              <a:t>Tononi</a:t>
            </a:r>
            <a:r>
              <a:rPr lang="en-US" sz="1200" b="0" i="0" kern="1200" dirty="0" smtClean="0">
                <a:solidFill>
                  <a:schemeClr val="tx1"/>
                </a:solidFill>
                <a:effectLst/>
                <a:latin typeface="+mn-lt"/>
                <a:ea typeface="+mn-ea"/>
                <a:cs typeface="+mn-cs"/>
              </a:rPr>
              <a:t>. Imagine the difference between the image of an apple to your brain and a digital camera. The raw image is the same whether on a camera screen or in your head. The camera treats each pixel independently and doesn’t </a:t>
            </a:r>
            <a:r>
              <a:rPr lang="en-US" sz="1200" b="0" i="0" kern="1200" dirty="0" err="1" smtClean="0">
                <a:solidFill>
                  <a:schemeClr val="tx1"/>
                </a:solidFill>
                <a:effectLst/>
                <a:latin typeface="+mn-lt"/>
                <a:ea typeface="+mn-ea"/>
                <a:cs typeface="+mn-cs"/>
              </a:rPr>
              <a:t>recognise</a:t>
            </a:r>
            <a:r>
              <a:rPr lang="en-US" sz="1200" b="0" i="0" kern="1200" dirty="0" smtClean="0">
                <a:solidFill>
                  <a:schemeClr val="tx1"/>
                </a:solidFill>
                <a:effectLst/>
                <a:latin typeface="+mn-lt"/>
                <a:ea typeface="+mn-ea"/>
                <a:cs typeface="+mn-cs"/>
              </a:rPr>
              <a:t> an object. Your brain, however, will combine parts of the image to identify an object, that it is an apple and that it is food. Here, the camera can be seen as ‘unconscious’ and the brain as ‘conscious’.</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35</a:t>
            </a:fld>
            <a:endParaRPr lang="en-US"/>
          </a:p>
        </p:txBody>
      </p:sp>
    </p:spTree>
    <p:extLst>
      <p:ext uri="{BB962C8B-B14F-4D97-AF65-F5344CB8AC3E}">
        <p14:creationId xmlns:p14="http://schemas.microsoft.com/office/powerpoint/2010/main" val="1620887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http://www.livescience.com/1522-plastic-blood-save-lives.html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“Argus II” takes a video signal from a camera built into sunglasses and wirelessly transmits that image to implants in the retinas of people who have lost their vision. Though it’s been available in Europe since 2011, the U.S. Food and Drug Administration (FDA) only approved the eye earlier this year. “This really is like Star Trek technology,” Dr. </a:t>
            </a:r>
            <a:r>
              <a:rPr lang="en-US" sz="1200" b="0" i="0" kern="1200" dirty="0" err="1" smtClean="0">
                <a:solidFill>
                  <a:schemeClr val="tx1"/>
                </a:solidFill>
                <a:effectLst/>
                <a:latin typeface="+mn-lt"/>
                <a:ea typeface="+mn-ea"/>
                <a:cs typeface="+mn-cs"/>
              </a:rPr>
              <a:t>Roizen</a:t>
            </a:r>
            <a:r>
              <a:rPr lang="en-US" sz="1200" b="0" i="0" kern="1200" dirty="0" smtClean="0">
                <a:solidFill>
                  <a:schemeClr val="tx1"/>
                </a:solidFill>
                <a:effectLst/>
                <a:latin typeface="+mn-lt"/>
                <a:ea typeface="+mn-ea"/>
                <a:cs typeface="+mn-cs"/>
              </a:rPr>
              <a:t> says.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Using only biomolecules (such as DNA and enzymes), scientists at the </a:t>
            </a:r>
            <a:r>
              <a:rPr lang="en-US" dirty="0" err="1" smtClean="0"/>
              <a:t>Technion</a:t>
            </a:r>
            <a:r>
              <a:rPr lang="en-US" dirty="0" smtClean="0"/>
              <a:t>-Israel Institute of Technology have developed and constructed an advanced biological transducer, a computing machine capable of manipulating genetic codes, and using the output as new input for subsequent computations. The breakthrough might someday create new possibilities in biotechnology, including individual gene therapy and cloning.</a:t>
            </a:r>
          </a:p>
          <a:p>
            <a:endParaRPr lang="en-US" dirty="0" smtClean="0"/>
          </a:p>
          <a:p>
            <a:r>
              <a:rPr lang="en-US" dirty="0" smtClean="0"/>
              <a:t>http://www.sciencedaily.com/releases/2013/05/130523180318.htm</a:t>
            </a:r>
          </a:p>
          <a:p>
            <a:r>
              <a:rPr lang="en-US" dirty="0" smtClean="0"/>
              <a:t>http://www.extremetech.com/extreme/152074-stanford-creates-biological-transistors-the-final-step-towards-computers-inside-living-cells</a:t>
            </a:r>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36</a:t>
            </a:fld>
            <a:endParaRPr lang="en-US"/>
          </a:p>
        </p:txBody>
      </p:sp>
    </p:spTree>
    <p:extLst>
      <p:ext uri="{BB962C8B-B14F-4D97-AF65-F5344CB8AC3E}">
        <p14:creationId xmlns:p14="http://schemas.microsoft.com/office/powerpoint/2010/main" val="61238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37</a:t>
            </a:fld>
            <a:endParaRPr lang="en-US"/>
          </a:p>
        </p:txBody>
      </p:sp>
    </p:spTree>
    <p:extLst>
      <p:ext uri="{BB962C8B-B14F-4D97-AF65-F5344CB8AC3E}">
        <p14:creationId xmlns:p14="http://schemas.microsoft.com/office/powerpoint/2010/main" val="459962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http://techcrunch.com/2015/03/23/plen2/</a:t>
            </a:r>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38</a:t>
            </a:fld>
            <a:endParaRPr lang="en-US"/>
          </a:p>
        </p:txBody>
      </p:sp>
    </p:spTree>
    <p:extLst>
      <p:ext uri="{BB962C8B-B14F-4D97-AF65-F5344CB8AC3E}">
        <p14:creationId xmlns:p14="http://schemas.microsoft.com/office/powerpoint/2010/main" val="4036549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steven</a:t>
            </a:r>
            <a:r>
              <a:rPr lang="en-US" sz="1200" b="0" i="0" kern="1200" dirty="0" smtClean="0">
                <a:solidFill>
                  <a:schemeClr val="tx1"/>
                </a:solidFill>
                <a:effectLst/>
                <a:latin typeface="+mn-lt"/>
                <a:ea typeface="+mn-ea"/>
                <a:cs typeface="+mn-cs"/>
              </a:rPr>
              <a:t> pinker asked</a:t>
            </a:r>
            <a:r>
              <a:rPr lang="en-US" sz="1200" b="0" i="0" kern="1200" baseline="0" dirty="0" smtClean="0">
                <a:solidFill>
                  <a:schemeClr val="tx1"/>
                </a:solidFill>
                <a:effectLst/>
                <a:latin typeface="+mn-lt"/>
                <a:ea typeface="+mn-ea"/>
                <a:cs typeface="+mn-cs"/>
              </a:rPr>
              <a:t> this in http://pinker.wjh.harvard.edu/articles/media/1997_08_18_usnewsworldreport.html</a:t>
            </a:r>
          </a:p>
          <a:p>
            <a:endParaRPr lang="en-US" sz="1200" b="0" i="0" kern="1200" baseline="0" dirty="0" smtClean="0">
              <a:solidFill>
                <a:schemeClr val="tx1"/>
              </a:solidFill>
              <a:effectLst/>
              <a:latin typeface="+mn-lt"/>
              <a:ea typeface="+mn-ea"/>
              <a:cs typeface="+mn-cs"/>
            </a:endParaRPr>
          </a:p>
          <a:p>
            <a:r>
              <a:rPr lang="en-US" dirty="0" smtClean="0"/>
              <a:t>Suppose surgeons replaced one of your hundred billion neurons with a microchip. </a:t>
            </a:r>
          </a:p>
          <a:p>
            <a:r>
              <a:rPr lang="en-US" dirty="0" smtClean="0"/>
              <a:t>Presumably you would feel and behave exactly as before.  </a:t>
            </a:r>
          </a:p>
          <a:p>
            <a:r>
              <a:rPr lang="en-US" dirty="0" smtClean="0"/>
              <a:t>Then they replace a second one, and a third one, and so on, until more</a:t>
            </a:r>
          </a:p>
          <a:p>
            <a:r>
              <a:rPr lang="en-US" dirty="0" smtClean="0"/>
              <a:t>and more of your brain becomes silicon. </a:t>
            </a:r>
          </a:p>
          <a:p>
            <a:r>
              <a:rPr lang="en-US" dirty="0" smtClean="0"/>
              <a:t>The chips do what the neurons did, so your behavior and memory never change. </a:t>
            </a:r>
          </a:p>
          <a:p>
            <a:r>
              <a:rPr lang="en-US" dirty="0" smtClean="0"/>
              <a:t>(You could use the example of every cell in your entire body also instead of this one)</a:t>
            </a:r>
          </a:p>
          <a:p>
            <a:endParaRPr lang="en-US" dirty="0" smtClean="0"/>
          </a:p>
          <a:p>
            <a:r>
              <a:rPr lang="en-US" dirty="0" smtClean="0"/>
              <a:t>Are you still human at the end? If not, at which point are you not?</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39</a:t>
            </a:fld>
            <a:endParaRPr lang="en-US"/>
          </a:p>
        </p:txBody>
      </p:sp>
    </p:spTree>
    <p:extLst>
      <p:ext uri="{BB962C8B-B14F-4D97-AF65-F5344CB8AC3E}">
        <p14:creationId xmlns:p14="http://schemas.microsoft.com/office/powerpoint/2010/main" val="116827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https://www.youtube.com/watch?v=LjWc2vtbn9M</a:t>
            </a:r>
          </a:p>
          <a:p>
            <a:endParaRPr lang="en-US" dirty="0" smtClean="0"/>
          </a:p>
          <a:p>
            <a:r>
              <a:rPr lang="en-US" dirty="0" smtClean="0"/>
              <a:t>We've all</a:t>
            </a:r>
            <a:r>
              <a:rPr lang="en-US" baseline="0" dirty="0" smtClean="0"/>
              <a:t> heard the failed predictions of </a:t>
            </a:r>
            <a:r>
              <a:rPr lang="en-US" baseline="0" dirty="0" err="1" smtClean="0"/>
              <a:t>Scifi</a:t>
            </a:r>
            <a:r>
              <a:rPr lang="en-US" baseline="0" dirty="0" smtClean="0"/>
              <a:t>. Where are our flying cars? </a:t>
            </a:r>
            <a:endParaRPr lang="en-US" dirty="0" smtClean="0"/>
          </a:p>
          <a:p>
            <a:endParaRPr lang="en-US" dirty="0" smtClean="0"/>
          </a:p>
          <a:p>
            <a:r>
              <a:rPr lang="en-US" sz="1200" b="0" i="0" kern="1200" dirty="0" smtClean="0">
                <a:solidFill>
                  <a:schemeClr val="tx1"/>
                </a:solidFill>
                <a:effectLst/>
                <a:latin typeface="+mn-lt"/>
                <a:ea typeface="+mn-ea"/>
                <a:cs typeface="+mn-cs"/>
              </a:rPr>
              <a:t>the singularity: a tipping point, where the accelerating pace of smarter and smarter machines will soon outrun all human capabilities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"Moore's law"</a:t>
            </a:r>
            <a:r>
              <a:rPr lang="en-US" sz="1200" b="0" i="0" kern="1200" dirty="0" smtClean="0">
                <a:solidFill>
                  <a:schemeClr val="tx1"/>
                </a:solidFill>
                <a:effectLst/>
                <a:latin typeface="+mn-lt"/>
                <a:ea typeface="+mn-ea"/>
                <a:cs typeface="+mn-cs"/>
              </a:rPr>
              <a:t> is the observation that, over the </a:t>
            </a:r>
            <a:r>
              <a:rPr lang="en-US" sz="1200" b="0" i="0" u="none" strike="noStrike" kern="1200" dirty="0" smtClean="0">
                <a:solidFill>
                  <a:schemeClr val="tx1"/>
                </a:solidFill>
                <a:effectLst/>
                <a:latin typeface="+mn-lt"/>
                <a:ea typeface="+mn-ea"/>
                <a:cs typeface="+mn-cs"/>
                <a:hlinkClick r:id="rId3" tooltip="History of computing hardware"/>
              </a:rPr>
              <a:t>history of computing hardware</a:t>
            </a:r>
            <a:r>
              <a:rPr lang="en-US" sz="1200" b="0" i="0" kern="1200" dirty="0" smtClean="0">
                <a:solidFill>
                  <a:schemeClr val="tx1"/>
                </a:solidFill>
                <a:effectLst/>
                <a:latin typeface="+mn-lt"/>
                <a:ea typeface="+mn-ea"/>
                <a:cs typeface="+mn-cs"/>
              </a:rPr>
              <a:t>, the number of </a:t>
            </a:r>
            <a:r>
              <a:rPr lang="en-US" sz="1200" b="0" i="0" u="none" strike="noStrike" kern="1200" dirty="0" smtClean="0">
                <a:solidFill>
                  <a:schemeClr val="tx1"/>
                </a:solidFill>
                <a:effectLst/>
                <a:latin typeface="+mn-lt"/>
                <a:ea typeface="+mn-ea"/>
                <a:cs typeface="+mn-cs"/>
                <a:hlinkClick r:id="rId4" tooltip="Transistor"/>
              </a:rPr>
              <a:t>transistors</a:t>
            </a:r>
            <a:r>
              <a:rPr lang="en-US" sz="1200" b="0" i="0" kern="1200" dirty="0" smtClean="0">
                <a:solidFill>
                  <a:schemeClr val="tx1"/>
                </a:solidFill>
                <a:effectLst/>
                <a:latin typeface="+mn-lt"/>
                <a:ea typeface="+mn-ea"/>
                <a:cs typeface="+mn-cs"/>
              </a:rPr>
              <a:t> in a dense </a:t>
            </a:r>
            <a:r>
              <a:rPr lang="en-US" sz="1200" b="0" i="0" u="none" strike="noStrike" kern="1200" dirty="0" smtClean="0">
                <a:solidFill>
                  <a:schemeClr val="tx1"/>
                </a:solidFill>
                <a:effectLst/>
                <a:latin typeface="+mn-lt"/>
                <a:ea typeface="+mn-ea"/>
                <a:cs typeface="+mn-cs"/>
                <a:hlinkClick r:id="rId5" tooltip="Integrated circuit"/>
              </a:rPr>
              <a:t>integrated circuit</a:t>
            </a:r>
            <a:r>
              <a:rPr lang="en-US" sz="1200" b="0" i="0" kern="1200" dirty="0" smtClean="0">
                <a:solidFill>
                  <a:schemeClr val="tx1"/>
                </a:solidFill>
                <a:effectLst/>
                <a:latin typeface="+mn-lt"/>
                <a:ea typeface="+mn-ea"/>
                <a:cs typeface="+mn-cs"/>
              </a:rPr>
              <a:t> doubles approximately every two years. The observation is named after </a:t>
            </a:r>
            <a:r>
              <a:rPr lang="en-US" sz="1200" b="0" i="0" u="none" strike="noStrike" kern="1200" dirty="0" smtClean="0">
                <a:solidFill>
                  <a:schemeClr val="tx1"/>
                </a:solidFill>
                <a:effectLst/>
                <a:latin typeface="+mn-lt"/>
                <a:ea typeface="+mn-ea"/>
                <a:cs typeface="+mn-cs"/>
                <a:hlinkClick r:id="rId6" tooltip="Gordon Moore"/>
              </a:rPr>
              <a:t>Gordon E. Moore</a:t>
            </a:r>
            <a:r>
              <a:rPr lang="en-US" sz="1200" b="0" i="0" kern="1200" dirty="0" smtClean="0">
                <a:solidFill>
                  <a:schemeClr val="tx1"/>
                </a:solidFill>
                <a:effectLst/>
                <a:latin typeface="+mn-lt"/>
                <a:ea typeface="+mn-ea"/>
                <a:cs typeface="+mn-cs"/>
              </a:rPr>
              <a:t>, co-founder of the </a:t>
            </a:r>
            <a:r>
              <a:rPr lang="en-US" sz="1200" b="0" i="0" u="none" strike="noStrike" kern="1200" dirty="0" smtClean="0">
                <a:solidFill>
                  <a:schemeClr val="tx1"/>
                </a:solidFill>
                <a:effectLst/>
                <a:latin typeface="+mn-lt"/>
                <a:ea typeface="+mn-ea"/>
                <a:cs typeface="+mn-cs"/>
                <a:hlinkClick r:id="rId7" tooltip="Intel Corporation"/>
              </a:rPr>
              <a:t>Intel Corporation</a:t>
            </a:r>
            <a:r>
              <a:rPr lang="en-US" sz="1200" b="0" i="0" kern="1200" dirty="0" smtClean="0">
                <a:solidFill>
                  <a:schemeClr val="tx1"/>
                </a:solidFill>
                <a:effectLst/>
                <a:latin typeface="+mn-lt"/>
                <a:ea typeface="+mn-ea"/>
                <a:cs typeface="+mn-cs"/>
              </a:rPr>
              <a:t>, who first described the trend in a 1965 paper</a:t>
            </a:r>
            <a:r>
              <a:rPr lang="en-US" sz="1200" b="0" i="0" u="none" strike="noStrike" kern="1200" baseline="30000" dirty="0" smtClean="0">
                <a:solidFill>
                  <a:schemeClr val="tx1"/>
                </a:solidFill>
                <a:effectLst/>
                <a:latin typeface="+mn-lt"/>
                <a:ea typeface="+mn-ea"/>
                <a:cs typeface="+mn-cs"/>
                <a:hlinkClick r:id="rId8"/>
              </a:rPr>
              <a:t>[1]</a:t>
            </a:r>
            <a:r>
              <a:rPr lang="en-US" sz="1200" b="0" i="0" u="none" strike="noStrike" kern="1200" baseline="30000" dirty="0" smtClean="0">
                <a:solidFill>
                  <a:schemeClr val="tx1"/>
                </a:solidFill>
                <a:effectLst/>
                <a:latin typeface="+mn-lt"/>
                <a:ea typeface="+mn-ea"/>
                <a:cs typeface="+mn-cs"/>
                <a:hlinkClick r:id="rId9"/>
              </a:rPr>
              <a:t>[2][2]</a:t>
            </a:r>
            <a:r>
              <a:rPr lang="en-US" sz="1200" b="0" i="0" u="none" strike="noStrike" kern="1200" baseline="30000" dirty="0" smtClean="0">
                <a:solidFill>
                  <a:schemeClr val="tx1"/>
                </a:solidFill>
                <a:effectLst/>
                <a:latin typeface="+mn-lt"/>
                <a:ea typeface="+mn-ea"/>
                <a:cs typeface="+mn-cs"/>
                <a:hlinkClick r:id="rId10"/>
              </a:rPr>
              <a:t>[3]</a:t>
            </a:r>
            <a:endParaRPr lang="en-US" dirty="0" smtClean="0"/>
          </a:p>
          <a:p>
            <a:endParaRPr lang="en-US" dirty="0" smtClean="0"/>
          </a:p>
          <a:p>
            <a:endParaRPr lang="en-US" dirty="0" smtClean="0"/>
          </a:p>
          <a:p>
            <a:r>
              <a:rPr lang="en-US" dirty="0" smtClean="0"/>
              <a:t>Can machines become conscious?</a:t>
            </a:r>
            <a:br>
              <a:rPr lang="en-US" dirty="0" smtClean="0"/>
            </a:br>
            <a:r>
              <a:rPr lang="en-US" dirty="0" smtClean="0"/>
              <a:t>Can machines rise up?</a:t>
            </a:r>
            <a:br>
              <a:rPr lang="en-US" dirty="0" smtClean="0"/>
            </a:br>
            <a:r>
              <a:rPr lang="en-US" dirty="0" smtClean="0"/>
              <a:t/>
            </a:r>
            <a:br>
              <a:rPr lang="en-US" dirty="0" smtClean="0"/>
            </a:br>
            <a:r>
              <a:rPr lang="en-US" dirty="0" smtClean="0"/>
              <a:t>Let's predict the future...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sz="800" dirty="0" smtClean="0"/>
              <a:t>Would movies or TV ever exaggerate something?</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3</a:t>
            </a:fld>
            <a:endParaRPr lang="en-US"/>
          </a:p>
        </p:txBody>
      </p:sp>
    </p:spTree>
    <p:extLst>
      <p:ext uri="{BB962C8B-B14F-4D97-AF65-F5344CB8AC3E}">
        <p14:creationId xmlns:p14="http://schemas.microsoft.com/office/powerpoint/2010/main" val="2050470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are worried about creating machines that will rise up</a:t>
            </a:r>
          </a:p>
          <a:p>
            <a:r>
              <a:rPr lang="en-US" dirty="0" smtClean="0"/>
              <a:t>are machines asking if we will rise up?</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45</a:t>
            </a:fld>
            <a:endParaRPr lang="en-US"/>
          </a:p>
        </p:txBody>
      </p:sp>
    </p:spTree>
    <p:extLst>
      <p:ext uri="{BB962C8B-B14F-4D97-AF65-F5344CB8AC3E}">
        <p14:creationId xmlns:p14="http://schemas.microsoft.com/office/powerpoint/2010/main" val="857816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46</a:t>
            </a:fld>
            <a:endParaRPr lang="en-US"/>
          </a:p>
        </p:txBody>
      </p:sp>
    </p:spTree>
    <p:extLst>
      <p:ext uri="{BB962C8B-B14F-4D97-AF65-F5344CB8AC3E}">
        <p14:creationId xmlns:p14="http://schemas.microsoft.com/office/powerpoint/2010/main" val="314669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"machine" was invented in 1936 by </a:t>
            </a:r>
            <a:r>
              <a:rPr lang="en-US" sz="1200" b="0" i="0" u="none" strike="noStrike" kern="1200" dirty="0" smtClean="0">
                <a:solidFill>
                  <a:schemeClr val="tx1"/>
                </a:solidFill>
                <a:effectLst/>
                <a:latin typeface="+mn-lt"/>
                <a:ea typeface="+mn-ea"/>
                <a:cs typeface="+mn-cs"/>
                <a:hlinkClick r:id="rId3" tooltip="Alan Turing"/>
              </a:rPr>
              <a:t>Alan Turing</a:t>
            </a:r>
            <a:r>
              <a:rPr lang="en-US" sz="1200" b="0" i="0" u="none" strike="noStrike" kern="1200" baseline="30000" dirty="0" smtClean="0">
                <a:solidFill>
                  <a:schemeClr val="tx1"/>
                </a:solidFill>
                <a:effectLst/>
                <a:latin typeface="+mn-lt"/>
                <a:ea typeface="+mn-ea"/>
                <a:cs typeface="+mn-cs"/>
                <a:hlinkClick r:id="rId4"/>
              </a:rPr>
              <a:t>[1]</a:t>
            </a:r>
            <a:r>
              <a:rPr lang="en-US" sz="1200" b="0" i="0" kern="1200" dirty="0" smtClean="0">
                <a:solidFill>
                  <a:schemeClr val="tx1"/>
                </a:solidFill>
                <a:effectLst/>
                <a:latin typeface="+mn-lt"/>
                <a:ea typeface="+mn-ea"/>
                <a:cs typeface="+mn-cs"/>
              </a:rPr>
              <a:t> </a:t>
            </a:r>
            <a:r>
              <a:rPr lang="en-US" sz="1200" b="0" i="0" u="none" strike="noStrike" kern="1200" baseline="30000" dirty="0" smtClean="0">
                <a:solidFill>
                  <a:schemeClr val="tx1"/>
                </a:solidFill>
                <a:effectLst/>
                <a:latin typeface="+mn-lt"/>
                <a:ea typeface="+mn-ea"/>
                <a:cs typeface="+mn-cs"/>
                <a:hlinkClick r:id="rId5"/>
              </a:rPr>
              <a:t>[2]</a:t>
            </a:r>
            <a:r>
              <a:rPr lang="en-US" sz="1200" b="0" i="0" kern="1200" dirty="0" smtClean="0">
                <a:solidFill>
                  <a:schemeClr val="tx1"/>
                </a:solidFill>
                <a:effectLst/>
                <a:latin typeface="+mn-lt"/>
                <a:ea typeface="+mn-ea"/>
                <a:cs typeface="+mn-cs"/>
              </a:rPr>
              <a:t> who called it an "a-machine" (automatic machine). The Turing machine is not intended as practical computing technology, but rather as a hypothetical device representing a computing machine. Turing machines help computer scientists understand the limits of mechanical computation.</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4</a:t>
            </a:fld>
            <a:endParaRPr lang="en-US"/>
          </a:p>
        </p:txBody>
      </p:sp>
    </p:spTree>
    <p:extLst>
      <p:ext uri="{BB962C8B-B14F-4D97-AF65-F5344CB8AC3E}">
        <p14:creationId xmlns:p14="http://schemas.microsoft.com/office/powerpoint/2010/main" val="2281665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 what degree....we</a:t>
            </a:r>
            <a:r>
              <a:rPr lang="en-US" baseline="0" dirty="0" smtClean="0"/>
              <a:t> can make bug bots that work at the same level of consciousness as an insect</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7</a:t>
            </a:fld>
            <a:endParaRPr lang="en-US"/>
          </a:p>
        </p:txBody>
      </p:sp>
    </p:spTree>
    <p:extLst>
      <p:ext uri="{BB962C8B-B14F-4D97-AF65-F5344CB8AC3E}">
        <p14:creationId xmlns:p14="http://schemas.microsoft.com/office/powerpoint/2010/main" val="339911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http://en.wikipedia.org/wiki/Artificial_consciousness</a:t>
            </a:r>
          </a:p>
          <a:p>
            <a:r>
              <a:rPr lang="en-US" dirty="0" smtClean="0"/>
              <a:t>http://consc.net/papers/computation.html</a:t>
            </a:r>
          </a:p>
          <a:p>
            <a:endParaRPr lang="en-US" dirty="0" smtClean="0"/>
          </a:p>
          <a:p>
            <a:r>
              <a:rPr lang="en-US" sz="1200" b="0" i="0" kern="1200" dirty="0" smtClean="0">
                <a:solidFill>
                  <a:schemeClr val="tx1"/>
                </a:solidFill>
                <a:effectLst/>
                <a:latin typeface="+mn-lt"/>
                <a:ea typeface="+mn-ea"/>
                <a:cs typeface="+mn-cs"/>
              </a:rPr>
              <a:t> computers perform computations and the right kinds of computations are sufficient for the possession of a conscious mind.</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8</a:t>
            </a:fld>
            <a:endParaRPr lang="en-US"/>
          </a:p>
        </p:txBody>
      </p:sp>
    </p:spTree>
    <p:extLst>
      <p:ext uri="{BB962C8B-B14F-4D97-AF65-F5344CB8AC3E}">
        <p14:creationId xmlns:p14="http://schemas.microsoft.com/office/powerpoint/2010/main" val="1422139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Memories for us aren't</a:t>
            </a:r>
            <a:r>
              <a:rPr lang="en-US" baseline="0" dirty="0" smtClean="0"/>
              <a:t> like a tape recorder</a:t>
            </a:r>
          </a:p>
          <a:p>
            <a:endParaRPr lang="en-US" dirty="0" smtClean="0"/>
          </a:p>
          <a:p>
            <a:r>
              <a:rPr lang="en-US" dirty="0" err="1" smtClean="0"/>
              <a:t>Michio</a:t>
            </a:r>
            <a:r>
              <a:rPr lang="en-US" baseline="0" dirty="0" smtClean="0"/>
              <a:t> </a:t>
            </a:r>
            <a:r>
              <a:rPr lang="en-US" baseline="0" dirty="0" err="1" smtClean="0"/>
              <a:t>Kaku</a:t>
            </a:r>
            <a:r>
              <a:rPr lang="en-US" baseline="0" dirty="0" smtClean="0"/>
              <a:t> discusses these in his book, The Future of the Mind.</a:t>
            </a:r>
          </a:p>
          <a:p>
            <a:endParaRPr lang="en-US" baseline="0" dirty="0" smtClean="0"/>
          </a:p>
          <a:p>
            <a:r>
              <a:rPr lang="en-US" baseline="0" dirty="0" smtClean="0"/>
              <a:t>Robots can do chess as there are a limited but large number of moves to catalog. they do not make on the </a:t>
            </a:r>
            <a:r>
              <a:rPr lang="en-US" baseline="0" smtClean="0"/>
              <a:t>fly decisions like we do</a:t>
            </a:r>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9</a:t>
            </a:fld>
            <a:endParaRPr lang="en-US"/>
          </a:p>
        </p:txBody>
      </p:sp>
    </p:spTree>
    <p:extLst>
      <p:ext uri="{BB962C8B-B14F-4D97-AF65-F5344CB8AC3E}">
        <p14:creationId xmlns:p14="http://schemas.microsoft.com/office/powerpoint/2010/main" val="459501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Twilight zone 1958</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Lost In Space 1965</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Terminator 1984</a:t>
            </a:r>
            <a:endParaRPr lang="en-US" dirty="0" smtClean="0"/>
          </a:p>
          <a:p>
            <a:r>
              <a:rPr lang="en-US" dirty="0" smtClean="0"/>
              <a:t>Short Circuit</a:t>
            </a:r>
            <a:r>
              <a:rPr lang="en-US" baseline="0" dirty="0" smtClean="0"/>
              <a:t> 1986</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524BA9-7EE8-4744-A0A3-C3E7F35BAEA1}" type="slidenum">
              <a:rPr lang="en-US" smtClean="0"/>
              <a:t>11</a:t>
            </a:fld>
            <a:endParaRPr lang="en-US"/>
          </a:p>
        </p:txBody>
      </p:sp>
    </p:spTree>
    <p:extLst>
      <p:ext uri="{BB962C8B-B14F-4D97-AF65-F5344CB8AC3E}">
        <p14:creationId xmlns:p14="http://schemas.microsoft.com/office/powerpoint/2010/main" val="236006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Twilight zone episode in which the prisoner falls</a:t>
            </a:r>
            <a:r>
              <a:rPr lang="en-US" baseline="0" dirty="0" smtClean="0"/>
              <a:t> in love with a robot companion</a:t>
            </a:r>
          </a:p>
          <a:p>
            <a:r>
              <a:rPr lang="en-US" baseline="0" dirty="0" smtClean="0"/>
              <a:t>forget about how much it costs to ship supplies up there 2x a year and the other ridiculous logistics</a:t>
            </a:r>
          </a:p>
          <a:p>
            <a:r>
              <a:rPr lang="en-US" baseline="0" dirty="0" smtClean="0"/>
              <a:t>Corry and Alicia the robot.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 Lonely", Episode 7 of The Twilight Zone, James Corry falls in love with his robot companion, Alicia. He even ends up killing over her.</a:t>
            </a:r>
          </a:p>
          <a:p>
            <a:endParaRPr lang="en-US" dirty="0"/>
          </a:p>
        </p:txBody>
      </p:sp>
      <p:sp>
        <p:nvSpPr>
          <p:cNvPr id="4" name="Slide Number Placeholder 3"/>
          <p:cNvSpPr>
            <a:spLocks noGrp="1"/>
          </p:cNvSpPr>
          <p:nvPr>
            <p:ph type="sldNum" sz="quarter" idx="10"/>
          </p:nvPr>
        </p:nvSpPr>
        <p:spPr/>
        <p:txBody>
          <a:bodyPr/>
          <a:lstStyle/>
          <a:p>
            <a:fld id="{C7524BA9-7EE8-4744-A0A3-C3E7F35BAEA1}" type="slidenum">
              <a:rPr lang="en-US" smtClean="0"/>
              <a:t>12</a:t>
            </a:fld>
            <a:endParaRPr lang="en-US"/>
          </a:p>
        </p:txBody>
      </p:sp>
    </p:spTree>
    <p:extLst>
      <p:ext uri="{BB962C8B-B14F-4D97-AF65-F5344CB8AC3E}">
        <p14:creationId xmlns:p14="http://schemas.microsoft.com/office/powerpoint/2010/main" val="2730732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62E4EE-53DC-4FDD-B30A-8CFD12E05A9F}"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2781468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62E4EE-53DC-4FDD-B30A-8CFD12E05A9F}"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3961270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62E4EE-53DC-4FDD-B30A-8CFD12E05A9F}"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1306683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62E4EE-53DC-4FDD-B30A-8CFD12E05A9F}"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285376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62E4EE-53DC-4FDD-B30A-8CFD12E05A9F}"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2121036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62E4EE-53DC-4FDD-B30A-8CFD12E05A9F}" type="datetimeFigureOut">
              <a:rPr lang="en-US" smtClean="0"/>
              <a:t>10/15/2016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89602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62E4EE-53DC-4FDD-B30A-8CFD12E05A9F}" type="datetimeFigureOut">
              <a:rPr lang="en-US" smtClean="0"/>
              <a:t>10/15/2016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2526482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62E4EE-53DC-4FDD-B30A-8CFD12E05A9F}" type="datetimeFigureOut">
              <a:rPr lang="en-US" smtClean="0"/>
              <a:t>10/15/2016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2207776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62E4EE-53DC-4FDD-B30A-8CFD12E05A9F}" type="datetimeFigureOut">
              <a:rPr lang="en-US" smtClean="0"/>
              <a:t>10/15/2016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353503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62E4EE-53DC-4FDD-B30A-8CFD12E05A9F}" type="datetimeFigureOut">
              <a:rPr lang="en-US" smtClean="0"/>
              <a:t>10/15/2016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2550890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62E4EE-53DC-4FDD-B30A-8CFD12E05A9F}" type="datetimeFigureOut">
              <a:rPr lang="en-US" smtClean="0"/>
              <a:t>10/15/2016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E42FA4-6780-4944-A09D-9172A557FBED}" type="slidenum">
              <a:rPr lang="en-US" smtClean="0"/>
              <a:t>‹#›</a:t>
            </a:fld>
            <a:endParaRPr lang="en-US"/>
          </a:p>
        </p:txBody>
      </p:sp>
    </p:spTree>
    <p:extLst>
      <p:ext uri="{BB962C8B-B14F-4D97-AF65-F5344CB8AC3E}">
        <p14:creationId xmlns:p14="http://schemas.microsoft.com/office/powerpoint/2010/main" val="1120634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2E4EE-53DC-4FDD-B30A-8CFD12E05A9F}" type="datetimeFigureOut">
              <a:rPr lang="en-US" smtClean="0"/>
              <a:t>10/15/2016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42FA4-6780-4944-A09D-9172A557FBED}" type="slidenum">
              <a:rPr lang="en-US" smtClean="0"/>
              <a:t>‹#›</a:t>
            </a:fld>
            <a:endParaRPr lang="en-US"/>
          </a:p>
        </p:txBody>
      </p:sp>
    </p:spTree>
    <p:extLst>
      <p:ext uri="{BB962C8B-B14F-4D97-AF65-F5344CB8AC3E}">
        <p14:creationId xmlns:p14="http://schemas.microsoft.com/office/powerpoint/2010/main" val="239608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www.proton4.com/artificial-intelligence/google-ai-now-self-learning"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M8YjvHYbZ9w" TargetMode="External"/><Relationship Id="rId3" Type="http://schemas.openxmlformats.org/officeDocument/2006/relationships/hyperlink" Target="https://www.youtube.com/watch?v=0jXI5p3zSZI" TargetMode="External"/><Relationship Id="rId7" Type="http://schemas.openxmlformats.org/officeDocument/2006/relationships/hyperlink" Target="https://www.youtube.com/watch?v=U-FOr7hEw1c" TargetMode="External"/><Relationship Id="rId12" Type="http://schemas.openxmlformats.org/officeDocument/2006/relationships/hyperlink" Target="http://www.jibo.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youtube.com/watch?v=aQS2zxmrrrA" TargetMode="External"/><Relationship Id="rId11" Type="http://schemas.openxmlformats.org/officeDocument/2006/relationships/hyperlink" Target="https://www.youtube.com/watch?v=nNbj2G3GmAo" TargetMode="External"/><Relationship Id="rId5" Type="http://schemas.openxmlformats.org/officeDocument/2006/relationships/hyperlink" Target="https://www.youtube.com/watch?v=6feEE716UEk" TargetMode="External"/><Relationship Id="rId10" Type="http://schemas.openxmlformats.org/officeDocument/2006/relationships/hyperlink" Target="https://www.youtube.com/watch?v=MaTfzYDZG8c" TargetMode="External"/><Relationship Id="rId4" Type="http://schemas.openxmlformats.org/officeDocument/2006/relationships/hyperlink" Target="http://lmoroney.blogspot.com/2015/04/swarms-of-miniature-robots.html" TargetMode="External"/><Relationship Id="rId9" Type="http://schemas.openxmlformats.org/officeDocument/2006/relationships/hyperlink" Target="https://www.youtube.com/watch?v=QVdQM47Av20"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Artificial_consciousnes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battlestar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66273"/>
            <a:ext cx="12197330" cy="5310690"/>
          </a:xfrm>
          <a:prstGeom prst="rect">
            <a:avLst/>
          </a:prstGeom>
        </p:spPr>
      </p:pic>
      <p:sp>
        <p:nvSpPr>
          <p:cNvPr id="5" name="TextBox 4"/>
          <p:cNvSpPr txBox="1"/>
          <p:nvPr/>
        </p:nvSpPr>
        <p:spPr>
          <a:xfrm>
            <a:off x="1" y="6488669"/>
            <a:ext cx="12192000" cy="369332"/>
          </a:xfrm>
          <a:prstGeom prst="rect">
            <a:avLst/>
          </a:prstGeom>
          <a:noFill/>
        </p:spPr>
        <p:txBody>
          <a:bodyPr wrap="square" rtlCol="0">
            <a:spAutoFit/>
          </a:bodyPr>
          <a:lstStyle/>
          <a:p>
            <a:pPr algn="ctr"/>
            <a:r>
              <a:rPr lang="en-US" dirty="0" smtClean="0">
                <a:latin typeface="OCR A Std" panose="020F0609000104060307" pitchFamily="49" charset="0"/>
              </a:rPr>
              <a:t>Will the machines rise up against us? What is human destiny?</a:t>
            </a:r>
            <a:endParaRPr lang="en-US" dirty="0">
              <a:latin typeface="OCR A Std" panose="020F0609000104060307" pitchFamily="49" charset="0"/>
            </a:endParaRPr>
          </a:p>
        </p:txBody>
      </p:sp>
      <p:sp>
        <p:nvSpPr>
          <p:cNvPr id="2" name="Title 1"/>
          <p:cNvSpPr>
            <a:spLocks noGrp="1"/>
          </p:cNvSpPr>
          <p:nvPr>
            <p:ph type="title"/>
          </p:nvPr>
        </p:nvSpPr>
        <p:spPr>
          <a:xfrm>
            <a:off x="0" y="188356"/>
            <a:ext cx="12192000" cy="1325563"/>
          </a:xfrm>
        </p:spPr>
        <p:txBody>
          <a:bodyPr>
            <a:normAutofit fontScale="90000"/>
          </a:bodyPr>
          <a:lstStyle/>
          <a:p>
            <a:pPr algn="ctr"/>
            <a:r>
              <a:rPr lang="en-US" sz="9600" dirty="0" smtClean="0">
                <a:latin typeface="Computerfont" pitchFamily="2" charset="0"/>
              </a:rPr>
              <a:t>Robot Apocalypse</a:t>
            </a:r>
            <a:endParaRPr lang="en-US" sz="9600" dirty="0">
              <a:latin typeface="Computerfont" pitchFamily="2" charset="0"/>
            </a:endParaRPr>
          </a:p>
        </p:txBody>
      </p:sp>
    </p:spTree>
    <p:extLst>
      <p:ext uri="{BB962C8B-B14F-4D97-AF65-F5344CB8AC3E}">
        <p14:creationId xmlns:p14="http://schemas.microsoft.com/office/powerpoint/2010/main" val="27565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95482"/>
          </a:xfrm>
        </p:spPr>
        <p:txBody>
          <a:bodyPr/>
          <a:lstStyle/>
          <a:p>
            <a:pPr algn="ctr"/>
            <a:r>
              <a:rPr lang="en-US" dirty="0" smtClean="0"/>
              <a:t>AI: I learned it from that movie</a:t>
            </a:r>
            <a:endParaRPr lang="en-US" dirty="0"/>
          </a:p>
        </p:txBody>
      </p:sp>
    </p:spTree>
    <p:extLst>
      <p:ext uri="{BB962C8B-B14F-4D97-AF65-F5344CB8AC3E}">
        <p14:creationId xmlns:p14="http://schemas.microsoft.com/office/powerpoint/2010/main" val="24441522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407" y="3544521"/>
            <a:ext cx="3938155" cy="3149755"/>
          </a:xfrm>
          <a:prstGeom prst="rect">
            <a:avLst/>
          </a:prstGeom>
        </p:spPr>
      </p:pic>
      <p:pic>
        <p:nvPicPr>
          <p:cNvPr id="9" name="Picture 8"/>
          <p:cNvPicPr>
            <a:picLocks noChangeAspect="1"/>
          </p:cNvPicPr>
          <p:nvPr/>
        </p:nvPicPr>
        <p:blipFill>
          <a:blip r:embed="rId4"/>
          <a:stretch>
            <a:fillRect/>
          </a:stretch>
        </p:blipFill>
        <p:spPr>
          <a:xfrm>
            <a:off x="616584" y="13233"/>
            <a:ext cx="4398716" cy="322526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9486" y="4359644"/>
            <a:ext cx="1795918" cy="2498668"/>
          </a:xfrm>
          <a:prstGeom prst="rect">
            <a:avLst/>
          </a:prstGeom>
        </p:spPr>
      </p:pic>
      <p:pic>
        <p:nvPicPr>
          <p:cNvPr id="13" name="Content Placeholder 12"/>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794009" y="13233"/>
            <a:ext cx="4708385" cy="3531289"/>
          </a:xfr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852" y="3733547"/>
            <a:ext cx="4547083" cy="3410312"/>
          </a:xfrm>
          <a:prstGeom prst="rect">
            <a:avLst/>
          </a:prstGeom>
        </p:spPr>
      </p:pic>
      <p:pic>
        <p:nvPicPr>
          <p:cNvPr id="7170" name="Picture 2" descr="http://pixabay.com/static/uploads/photo/2013/07/13/01/08/artificial-intelligence-155161_64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9486" y="1778875"/>
            <a:ext cx="2710366" cy="271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5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170"/>
                                        </p:tgtEl>
                                        <p:attrNameLst>
                                          <p:attrName>style.visibility</p:attrName>
                                        </p:attrNameLst>
                                      </p:cBhvr>
                                      <p:to>
                                        <p:strVal val="visible"/>
                                      </p:to>
                                    </p:set>
                                    <p:animEffect transition="in" filter="fade">
                                      <p:cBhvr>
                                        <p:cTn id="31"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161" y="3566839"/>
            <a:ext cx="5967839" cy="3300474"/>
          </a:xfrm>
          <a:prstGeom prst="rect">
            <a:avLst/>
          </a:prstGeom>
        </p:spPr>
      </p:pic>
      <p:pic>
        <p:nvPicPr>
          <p:cNvPr id="13"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039" y="624"/>
            <a:ext cx="6331961" cy="355775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100320" cy="329052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393441"/>
            <a:ext cx="6339839" cy="3566160"/>
          </a:xfrm>
          <a:prstGeom prst="rect">
            <a:avLst/>
          </a:prstGeom>
        </p:spPr>
      </p:pic>
      <p:pic>
        <p:nvPicPr>
          <p:cNvPr id="6" name="Picture 2" descr="http://upload.wikimedia.org/wikipedia/en/a/a6/Bender_Rodriguez.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777459"/>
            <a:ext cx="3467100" cy="504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4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69420"/>
          </a:xfrm>
        </p:spPr>
        <p:txBody>
          <a:bodyPr/>
          <a:lstStyle/>
          <a:p>
            <a:pPr algn="ctr"/>
            <a:r>
              <a:rPr lang="en-US" dirty="0" smtClean="0"/>
              <a:t>AI &amp; Robots Today</a:t>
            </a:r>
            <a:br>
              <a:rPr lang="en-US" dirty="0" smtClean="0"/>
            </a:br>
            <a:r>
              <a:rPr lang="en-US" dirty="0" smtClean="0"/>
              <a:t>Reality</a:t>
            </a:r>
            <a:endParaRPr lang="en-US" dirty="0"/>
          </a:p>
        </p:txBody>
      </p:sp>
    </p:spTree>
    <p:extLst>
      <p:ext uri="{BB962C8B-B14F-4D97-AF65-F5344CB8AC3E}">
        <p14:creationId xmlns:p14="http://schemas.microsoft.com/office/powerpoint/2010/main" val="890422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Today</a:t>
            </a:r>
            <a:endParaRPr lang="en-US" dirty="0"/>
          </a:p>
        </p:txBody>
      </p:sp>
      <p:sp>
        <p:nvSpPr>
          <p:cNvPr id="3" name="Content Placeholder 2"/>
          <p:cNvSpPr>
            <a:spLocks noGrp="1"/>
          </p:cNvSpPr>
          <p:nvPr>
            <p:ph idx="1"/>
          </p:nvPr>
        </p:nvSpPr>
        <p:spPr/>
        <p:txBody>
          <a:bodyPr>
            <a:normAutofit lnSpcReduction="10000"/>
          </a:bodyPr>
          <a:lstStyle/>
          <a:p>
            <a:r>
              <a:rPr lang="en-US" dirty="0" smtClean="0"/>
              <a:t>Translators/language</a:t>
            </a:r>
          </a:p>
          <a:p>
            <a:r>
              <a:rPr lang="en-US" dirty="0"/>
              <a:t>Customer Service bots</a:t>
            </a:r>
          </a:p>
          <a:p>
            <a:r>
              <a:rPr lang="en-US" dirty="0" smtClean="0"/>
              <a:t>Facebook</a:t>
            </a:r>
          </a:p>
          <a:p>
            <a:r>
              <a:rPr lang="en-US" dirty="0" smtClean="0"/>
              <a:t>Hospitals</a:t>
            </a:r>
          </a:p>
          <a:p>
            <a:r>
              <a:rPr lang="en-US" dirty="0" smtClean="0"/>
              <a:t>Transportation</a:t>
            </a:r>
          </a:p>
          <a:p>
            <a:r>
              <a:rPr lang="en-US" dirty="0" smtClean="0"/>
              <a:t>Marketing</a:t>
            </a:r>
          </a:p>
          <a:p>
            <a:r>
              <a:rPr lang="en-US" dirty="0" smtClean="0"/>
              <a:t>Fraud detection</a:t>
            </a:r>
          </a:p>
          <a:p>
            <a:r>
              <a:rPr lang="en-US" dirty="0" smtClean="0"/>
              <a:t>Machine learning</a:t>
            </a:r>
          </a:p>
          <a:p>
            <a:r>
              <a:rPr lang="en-US" dirty="0" smtClean="0"/>
              <a:t>Military</a:t>
            </a:r>
          </a:p>
          <a:p>
            <a:endParaRPr lang="en-US" dirty="0"/>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024" y="0"/>
            <a:ext cx="6115271" cy="413392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505" y="3728049"/>
            <a:ext cx="5022895" cy="3001180"/>
          </a:xfrm>
          <a:prstGeom prst="rect">
            <a:avLst/>
          </a:prstGeom>
        </p:spPr>
      </p:pic>
    </p:spTree>
    <p:extLst>
      <p:ext uri="{BB962C8B-B14F-4D97-AF65-F5344CB8AC3E}">
        <p14:creationId xmlns:p14="http://schemas.microsoft.com/office/powerpoint/2010/main" val="2338733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jpeg;base64,/9j/4AAQSkZJRgABAQAAAQABAAD/2wCEAAkGBxQSEhUUExQWFhUWGRwYFxcYGBweHBgYHB8aHR4dHRcgICggGB0lHR0YITEhJSorLi4uHh8zODQsNygtLisBCgoKDg0OGxAQGywkICQsLCwsLCwsLCwsLCwsLCwsLCwsLCwsLCwsLCwsLCwsLCwsLCwsLCwsLCwsLCwsLCwsLP/AABEIAPUAzgMBEQACEQEDEQH/xAAcAAACAwEBAQEAAAAAAAAAAAAFBgMEBwIAAQj/xABHEAACAgAEAwUFBgMECAUFAAABAgMRAAQSIQUxQQYTIlFhFDJxgZEHI1KhsdFCYsFykuHwFRYzQ1OCk9IkVHOi8TQ1RLLC/8QAGwEAAgMBAQEAAAAAAAAAAAAAAAECAwQFBgf/xAA5EQACAQIEAwUGBQQDAAMAAAAAAQIDEQQSITETQVEFIjJhcRQjgZGh0QYzQrHBNJLh8FJT8SRigv/aAAwDAQACEQMRAD8A1nN56Uzd1CFFC2ZroDb9xiVla7M06k3UyQOVGcJYXEAORo039R8/zwd0fv78jnVndAao7/B1+vLB3Re/tyO2Gc1AXEQebUfD8uZ+X5YO6N8a62Pi+2EsCYhXI703w6j5/ng7oLj3exxrzugNUWo14Oo+fLbB3Re/tyO29sDAXEQRu1Hw+lczf78sHdH76/I8nthLC4hXI0ab4dR5b4O6C43kc6s5pDVHZq06i/XltzP9cHdD39uVzpvbNQFxEEbtR29K5m/35YO6Hv7rY8vth1f7IVyO/i67eQ6b9bwd0Pf67HOrO6A1R2atOovzPLbrXrV4O6L39uR2fbNQFxUR71Hb0rnv+/Lqd0fv78j4nth1X3Qrlz8W3TyHTfrfxwd0Fx/I5LZ3SGqOzVr1W/M8jXWvleDui9/bkdkZzUBcRUi9VHY+Vc/8nl1O7Yfv78jlfbDq/wBkKO3Pxeo8h039fjg7oe/12PmrO6Qais1a9VvzPI11r5Xg7ovf25HmkzQfTqhqr1eR8qu7/wAcHdH76+6OVnzZ1eKAVy3971HkOm/r8cHdFetrrE+GfN6VNw2atb3W/M3RrrXyvD7txXrW3idmXNaq1w1V6ug9K53+WF3SV6190crNmvF4oQRyF+96g9B8f8cHdFet1R8M+b0qbhs1a3ut+Z5GutfK8HdFeta+hIrZsvpDQkVeoX9K53g7pL3191Y64bxNzI8UwAZN7XkQar9RgaVrodKpJycZ7roQRqTnmptNJZG3iHh2+tH5Yf6Stf1D15DBiBrPl4AAfaHtXl8mKka3raNN2Px6KPU1iudWMNzfguza+LfcWnV7f5+BnvFftIzUliJUhX4a2+pFfljJLFSex6XD/h7DwXvW5P5L7/UX5+0Wbf3szN8nK/ktYpdWb5nTh2dhIbU4/K/7nyHtDm093MzfORm/JicCqzXMJ9n4We9OPyt+we4Z9o2bjoSaJl/mGlv7yivqpxbHEyW+pzsR+H8NUXu24v5r5P7mgdnO1+XzfhUlJf8AhvsfkeTfL8sa6daM9jzWN7Lr4TWSvHqtv8DFi05x7AB7AB7AB7AB7AB7AB7ABxLyPwwAZPwnLrJ3zSKXKjVzNk+InkdyaxR2piKtF0o0pKOZtapPp1ON2dQp1uLKqnLLtq/Podz5WJoXkVHiKkVqJ8X1xVRxOJhioUZzjUUt7JafInVoYeeFnWhGVNx6t6/M74XwtHit/fk1d3ueg5113BOK8f2nVpYjLT8MbZtubLMB2fTq4fNUvmlfLq+SIeD5RGWUyKWMYvSCQb8VjbrtjR2niqtOVKNGSSm92lb6mfs7DU5xqyrRbyrZN3+hK+Wh7oyd26aWA0sT4+Wws3yPTFEcRi44hUOJGWZbpLul8qGFdB1sko5Xs2+95f8Ah23BlaVCn+xYaibOwHS/Xb8/LEY9rzhQlGp+anlt1fWxJ9lxnXjKm/dNZr32XNE/ZSVfbh3dqhBFWdwBzN/XHVgqqw8eM7yerM+EnTeLlwtI2dvpqMeTQjO5gFtR2N7bAhSF28hQ/wAbwn4UdCn+dLXoTDT7f4hZ0+Da6ahv6eHUL9fXB+kgre0u+9hixA2CP297Z+z/AHEBBmI8TcxED+rnoOnM9Ac1etk0W53eyeyfaHxavgX1f2MokcsxZiWYmySbJPmT1xgbb3PaRgoRUYqyR8RSSAASTyAFk/ADc4PIcmoq8nYO5XsbnZBYy7AeblV/JiD+WLVQqPkc2p2xg4aOafpdn3Ndi88gs5diP5WVvyBv8sDoVFyFDtnBz/Xb1v8AYByxlSVYFWHNWBBHxB3GKmmtzpRnGSzRd11OVJBBBIINgjYg+YPQ4Q2rqz1NS7BdtTMRl8wfvP8AdyH/AHnof5v1+PPfQr5u7I8d2v2RwffUV3ea6f4/YfxjUeePYAPYAPYAPYAPYAPYAOJvdPwOAGZZ2fehMNQViAFJNb+Lf5bYx9tQzSovK5JN3SV9NDldkTyqssyi2tG3bXUsf7t0mmSQvQQA3Tbi7rbcg/LGO160KmFoygo6y0tddPM03aoSp4qrGblpHW9n18j5m+IwxuihC3dABWVthsOnI7Ylh8Biq9KcnJR4l201r5EcRj8LRrQio5uHazT0LEelXnKSIO8UFTqGzEN/Xf54yz4k6dFVKbeRtNW3Rrhw4VK0qc0s6TTutHr/AL8SrM+mGQTSpIWHgANkHfe/jX0xrpQ4mKpyw1KUEvE2rXRkqT4eFqRxNSM2/Ck72ZBlszWTkXVvqoC99J03Q8t2/PGqvh0+1Kc1HS1725q9v4M1DEZezKkHLW9rX5O1/wCSTsV/9ZH8G/THXr+Eydl/n/B/uho4do9rzGhaWzYojx+HUa9TvfXn1xmfhR2KVuNK3kXYmb25tIBGjxWeQ8O48zdCv2wPwiV/aHboiXtbxsZPLNLzb3Y183PL5Dcn0BxRVnkjc7HZ+EeKrxp8ufoYTLKzMWYlmYksTzJO5OOW3d3PokIRhFRirJbBPs3wGTOy93Hso3dyNkX+pPQftiynSdR2Rjx+Pp4OnmlvyXX/AHmzZez/AGcgya1EnirxSHd2+LdPgKGOjCnGC0PC4vHVsVK9R/DkvgGMTMh8wADON8BgzaaZkDeTDZl+Dcx+mITpxmrM04XF1sNLNSdv2fwMc7U9nJMlJpbxRt/s5Kqx5HyYeXXmPTnVaTgz3PZ3aMMZC60kt19vICqSCCDRBsEcwRyIPQ4r1TN8kpKz1TNs7Hdo1zOVEkjBXQ6JSTQ1bUfQNYPxsdMdKlVUo3Z8/wC08C8LiHBbPVen+BO459r4gzBjSLvEVfFvR12RStZBXl4t7wuK29NjNwFbXcyvtH20zWcdnlkcWdkUsEUeQXl8+ZwnFtk1aKskFvs/7WZnLyq4mdorAkickqV6kX7rAdR87xJNxYpRUkfpGGQMoZTYIBB8wdxi4yneAD2ADib3T8DgAybgeVWR31DUVFqpNaj/AJr64p7YxVWjTgoPKm7N9EcPsrDUq1abmszWqXUkzujQwkg7lx7hVTR9CeWKcJxFWi6NbiQ/Um9V8NyzFOnwZKtR4c/0tLR/HYm4NkYzGDKATKxVL6AA8vLkfyxR2njcQq7VB6QScrebL+zcHQ4CddazbUb+Sf2IOC5JTJKkiglFPPzBq8ae08XPg0qlKTWZrbp0M/ZuEg6tWnVim4p7/uDsgoMkYIsFlBHmCRjq4qTjQm09Um/ocvCwUq0IvVNpfUPZyNUcquT1gVTAHfb+yceaw1SpVpKc8Xlb5O33PR4mnTpVXGGFzJc1/wCMj7JNeeWl0+94fw7csehyuNCKcr7a9fM5mBkpYuTSsrPTptoM+UZvbZ9YANCgDfh8Ok3Q3I5+XLpit+FHUp348r9EWY0vPt4tNJy/Fsu3w6/LA/CRX9Q9eSEf7WuIFsxHCDtGusj+Z/2Uf+7HOxctVE93+HKCjSlWe7dvgv8A36CL+foOuMh6PRG7dkOBjKZZI6Gs+KQ+bnn8hyHoMdWlDLGx867RxbxVdze2y9AhxTiMeXjaWVtKLzP6ADqTyAxOUkldmajRnXmqdNXbMy4p9pc7Me4RI06Fxqc/HfSPhv8AHGKWKb8KPV4f8O0Yx99Jt+Wi+5xw77SsyjffIkq9aGlvkeR+FfPCjipJ6kq/4doSj7puL89V9zTuDcWjzUQlia1P1B6gjoRjbGSkro8piMPUw9R06isyHtJwdc3l3ibmRat+Fx7p+v5WMKpBSjZk8HipYasqseW/muaMEkjKkqwplJVh5EGiPrjlPR2Po8ZKSTWz1XoR5uaT2edEfSCokYb+IRW23ka1H4A4uoeLL1ON27RvQVXnF/RiZwLJPPOigmjWphvS8/rQxrqSjGJ5KlGU5BLifCZVk0IkjqQGQhTZUjrXI9DiqFSLV2y6pTalZBfgXZnNKrSGCQADltf93mf1w+LG+hDhvmfoLsUjjI5YShlcRqCG5iuV/KsaY7Ixy3DeJET2ADib3T8DgAyHhaRsWDsUb+BroA78/wAvzwu0J1oRi6cc0f1Rte6PPYGFCc5RqSyy/S72swsjlY3SaZH1jSgu9ztZPlyN9KxxpxjUrQq4alKNtW7W+Fvp5nYjKVOjOniasZZtI/f/AHYiz3E4kZFEYkEQGlg9AHblWx5DFuE7OxNeE6kp5XN6qxTi+0cNQnGnGGbIlZ35lqKSPvmkDoBJGLths23Pfyr88ZJ06/s0aTg24T6cv/TZCdD2mVVTSzw68wZDw1Y2Ru/iOllNAiz4h6461XtCdanKmqMldNfR+RyafZ8aM41ONF2af1XmX88C7kpmkVTVLr5bfHHNwkqdOkoVMM5PrY6WLjOpVcqeJUV0v/kh7Jppz6jUG97xDkduePRqeehGWXLe2nTyOVgo5MXJXzaPXrtqM2TWs5P4i/WzW1hTp228I2+HreKn4UdOn+dL0RYGn286ls6fCavS1Df02sX6+uG/CRVvaHfojLO3UhbP5gnowH0RRjk137xn0zseOXBU/Rv6srdlYBJncsp5GVT/AHfF/TEaSvNIt7Sm4YSpJf8AH99P5N9x1T5yZd9rufJlhgvwhe8I8ySVH0Ct9cYsVLVI9Z+G8Osk6r3vb+X/AAIGMZ6c9gEO32T59kzTw34ZELV/MhFH6E/QY14R95o8/wDiKgpUI1eadvg7mn8U4lHBGZJWCqPqT5AdTjoQg5uyPD1q8KMc03YxXjDxzzyzIpAkYsAT58+XmbPzxqj2ZSvmlqzLP8Y9oQgqVG0YpWTtd/XQh4RlyHEgJXSfCRsbPrz5H88YO0YQoWjSSTOn2T2hjcbGbxFRyjtbRK+/JegVhhRW1KgDFtbNW5YmySfM45TzPc6ySWwUydWB57YhFak3sMvZrIMxYs6sinbSpF7nrflV9MbqNNN+RgxE7K3MbhjaYj2AD2ADib3T8DgAybs7wwZjMLGx8O7NXOh0+ZoY3zllhdHlsNRVWvle2rYzQZvKPmDlPZU02yBwBepQb6WOR8V3ihqajnudGM8NOrwOGrbbFXgvBYkzeZV1DxwrYDAH3qYX6gWMSnUbimVYbDQjXnFq6iv3Is5n4RGSeG93qFBytAEjY3o54FGV/ERqVaShd0LX52IOFzRDLoGaPTpm75TWtmP+z0itR6VXLfDnmzEKEqfCV2rWeZc2+RXm4VL3Qijj1FTqmIreUi9As22hOgvcnElNXu/gVyw88ihGO2r9bbL0R87Ff/WR/Bv0wq/hLOy/z/g/3Q1cPK+1z6F0jexVW3h1GvU731u+uMr8KOxTtxpW8i5EW9ubSBWjxX0Hh5et18rw34QTftD9EZX28hK8QzHqysPgUU/vjk4hWqM+l9jzUsFT8rr6spdmcyIs5l3PISrfwJ0n8jiNJ2mmXdoU3UwtSK6P6am/jHVPnBmf2u8NbVFmAPDXdOfI2SvyNsPjXnjHiobSPVfhzExSnQe+6/Z/wZ3jEepPYBDl9nMQiabOy+GKFCt/idqNDzNAf3hjbgqTnK6PL/ijHQo0FTb53+Gy+b2AvaftFJnJNTbKLCKOSj+p8zj0VOmoKyPlFetOvPPL4LoDMlmunX9PM/oPr5YsjPkVVaLSzMbuF5Ud2FIqzqv1P+FY4PabvWT8j2XYVPh4Wz3bu/iFMrw9VNtvW/pjn2Os2Ds3nxHuoBLHUpPIf8vUEeeOpgsBGffn8jhdr9rVMPHJStd8/L0NA7MZ8S5cOFAYeFgoq2A8vUVi2tSVKbSK8BiniaKlLfZ+pHF2j28WXnBokhUsddrNdBd8vXlefP5HXeE10nH5kmZ406tXs8hGxB8wdPQA0RZFeY9cGZ9CEMPGSvnQaBxMzHM3un4HABjWTyjzSCOMWzGh+5PQDHQbSjdnkI05VKmWG9xpuDhuw++zRG5/hS/0/U+gOKO9V30R0/dYJad6f7FXgmdzYTMTxIj6jcjH3gQL2W+gOwo4lOMLpMqw9TEqM6kUnffqE+xvEpc0JknPeR6RuQNruxsADtv6YhWjGNmjTgK1SupxqO6FzhmT0ESnSxVWkjjJ8Tabp6/CCC3Ozp5YtlO6sYKNLK87tom0uenP05hnh8bRUspVpIXeYEO1W2lSH8FnxEG1vriuTT256GulGUNJ6uLcvn10/YGdjlrOoLBrVuOR+HpidbwFXZv9Q/R/uhrymr2yfWADQquWnw6d/Mjn67dMZX4UdinfjSv5E6LefbxEUuw/Fsu3qOtemH+kiv6h+iEz7W+G6ZYpwNnXu2P8y2V+oJ/u452KhqpHuPw3iE4Tovk7r0e/8CARjIemNw7D8fGbyykn71KWQeo5N8GG/wBR0x1KNTPE+e9qYJ4Wu4/peq+3wDucyqSoySKGRhTKeRGLGk1ZmGnUlTkpQdmtmZ1xX7MDqJy8wC/gkB2/5xzHxHzxklhP+LPS4f8AEdo2rQu+q+xxw37L21AzzDT1WMGz/wA7cvphRwmveZKv+JFltShr1f2X3A/bnisY05XLgLBDtQ5M/U31rfc8zZx3cLRVOB837Vx88XXeZ3tz6v8AwI08rbAA0evn02+YIv4+WLZSu7Iy06aWsgvwLJWR+EVZ866D0wpSUFZbmihQdaalLwoe0YC/KgR8Rt+lY5OOheKl0PS4OVpZepLNP3gEanxNWr0T49PIfH0xjoUuI0a61ThpsV+NvcqoBsNz89wPppHyx6ajG0Dw3aVXNWf/ANVb4ms9mOHdxlkQ+8fE39o/tsPljm4ipnm2dzAUODQUee7M87ScUz0E+ejOYZy3sSJ3Y7sRJNLIraAzMFcgae8PmDtQqk2kg7SyZWGfLM0yT+0GIu7vmly6GNZC6y6NcnhPhVxYdgD4RsAU+y8ufzaZKaGWd17pFkkZ20q6ibvdSs475muKmZTuF0mtRAA4fZ5lc5HBMM33gtl7sSyF3oRIHJYu5oyazWo1vW1YAFns7PLE7yxKjFRpOu/4iOVEb7WfQHG2eVpJnmMM6kJynBbaa+bC83bLMqLKQe+ycm95NN/xcvEMQVGPmaJdpVlyjvb5fE4jz2aTMPKHhDPo1J95oaz3akbee139RgywasCq141XNNa201s+S5dSXi3E806GMCKIODsuoM+xLAWLXbnYF2KJvCjGCd9ydevXksiyq/R7/QDwtL4YwsZcM+WWQ6tSj+IeVeIgGronFjS3+Jkg56RSV9Yp81/vUtS+0sZJO8Ud54L1SKEt4/dLAaN9O3Mi9jiPc0Rbau25X303em2xz2VhZM+qtzF3z6i+oB69RgrO8Lk+zoOOJalvb7DLklAzmYpi3Uk9CQvh/wCXl/jjO/CjrU/z5a8kWEI9vNrqOnwmr0ml3PltYv1rrgfhIq3tL9EXe0vB1zeXeFttW6t+Fhup+vP0vFNSCnGx1cHipYatGquW/muhg+byzxO0ci6XQ6WHkR/TqD1FY5Uk4uzPotKrGrBThqmWuCcXlykoliNHkwPJ18iP81iUKjg7opxeEp4qm6dT4Pmn1Rr/AGc7Y5fNgAN3cvWNyAb/AJTycfDfzAx0YVozPEY3sqvhXqrx6rb49BjvFpzQZ2kzXdZWdwaIjaj6kUPzIxOmrzSM+KnkoyfkzBMpNG069/q7pbZwvNgOSg9LNWegvrWNmJr8Neb0OZ2R2Z7TJ6rLFXb6Ih4rnzPK0mkIXIVI192OMClUDoAvP5+eLILJDzK5Lj1rR2Grh6BdIA26Vilu51oxUVZBxiCMRavoyxO2xZyYVQTsAN2+H+dsJRS0SFUnaLlJ7FPsTw8ZrNPK+6odVdCSdvldn5Y14mo6dNJczzvZ9FYjEOU+Wr9XsadM+lSfIE/THKPUCMc9l8wziVco5zCqkgJc94iAkKQRzDMpFWRZ6jEe8XyVHk38v95EnA+IZaGLusr7NGHawodiZGZdyR75c+Ab7/lh94MtK+7t6B/s/l3jRIxHHHAqAIqarGw2puQ3bnvywa8yNRUrd1u/mF5fdPwOGVGNQZiRTpRmFk7A8ydt/PbbHQsrankM81JqL5ssyyykOshcda0depsDbkN/TFFSUlKPDSa5/wC/M0JykmqjafLTfT09DuR3uzJJq2PuHemsGq/He/U4oVTEX0pq3r6+fSxY4wtrOV9OX+Otz4jPQVZJNJBHunludvmzcvPDVWs026avpz89SWWN1FTlb0/3myYTSlgNcllgb7vfkTdVzNDEFUr2byLbrz00/clZNpZ3v05a67ehSlzEobUC9Dkara1PlQ3Cn6Y20k3FZkrmOpOcZd1u3UJdj5S2dQsbNH8hQ+AqhWFWVoaGrsyTlXbfT7DPkSPbJ9K6B5VVt4bavU7+vPrjM/Cjr07caVvItxavbm01WjxX5eHl63XyvA/CCv7Q7dEH8QNQpdt+x65wd5HSzqKB6OPwt/Q9MUVqOdabnX7K7UeElknrB7+Xmv5MhzeVeJzHIpR15q3MfuPUbY58ouLsz3FKtCrHPTaa8iEjESwI5TjuZiFJmJVHlrJA+ANgYsVWa5mSrgcNUd5U4/K37H3N8dzMqkSzyOtbqWNHysDY/PG/s5ynW1e1zyn4soYbDdn2pwScpJefVgBDbNQs7D+v7bY6k4KdVN7L9zxlGu6OClTj4qjX9q1+rC+Q4Q1l357UPLzJPmf2xKUrssw1Dhx13GDh8FbfliNjUfeNlo4HePUrbUQTtZG/leGldldWTjFtCbLxOdyEeZmUHkKAJ8yBV0PPli2MEpI50605QdzXvsqkXuZAPe1C/wCzW353inGp3iS7GaSmudx3nBKtXOjVGt/j0xhO2KMWRzFgac0Btf30NAEDrWrY9PMeRwAS5ZMyro/dZlgt2rSwAE0V8QoX52D5VttgAaoSSoJFEjcc6PlfWsAHpvdPwOAGYmTR+Bx0lseNk7SfqXxxmXnY2BA25A1fz2xDhou9qqdTg8UkO9i/7I9f3P1I5HD4cSPtE9yPNcfeNWkZtlAJNeXLCcYpXZZTq1aklFbkeR7S96oaORTYr1oXtXMdcRWSROp7RSdpL6Hc3GHYmNjuVvlsRYHPzsC/iMSyxTK3UqOGZvS9i99n8xfNpYpl1Bhzo0Dz6iiDfrius7w+Ju7Pp5MRo7pxun8Ryymr2yfXV0Krlp8On51z9cZ34UdWnfjSv5Eyge3m20nTsLrUaXY+e29enpg/SQVvaX6IYsQNZ7AAL41wGDNrpmjDV7rcmX4MNx+mIzhGa1NOGxlbDSvSlby5P4CDxX7MJAScvKrD8Mux/vqCD9BjJLCv9LPSYf8AEkXpWhbzW3yf3AE/YjPqa9nLequhH/7X+WKXh6i5HRj21gpK+e3qn9gRxrhc+VA76Mx6rIBKmwKvkT5jHU7NpuGZtdDxv4vxtDE8GNKV7Zr2v5W3OuzvDysetl8bksTz0qfdF9NqPzxp4qfM49PD5UnbkHYzX+f83iRbYuZRx88MR946iPAUZgodkUnrRZdWkeYXUflviOezCcLxYxZ77NcqcsIoBokUlllO5Yno56qaHLl09YQxEoyuyqrg4ThlW4lcJz03DsxTqQyGnQnZgfXqDzBx0JKNaB55OphK2Zbrl1Nb4BxuPNx649qNMp5qfX445dWk6crM9LhcVHERzR+KCeKzSQ5rNJGNUjKo5WxA35/M0DgsJs5yuejkrQ6tYsUennWHZgmmWcIYOk4Hl2JJhQk8zpGHmfUhwof8V8jn/V/Lf8FP7uDM+ouFT/4r5I9/q/lv+Cn93BmfUOFT/wCK+SBPa7slDPksxFFEiyNG3dkCvGBa7/2gMGZ9RqnBapI/NWXa9lB8yK93zsdOX5emJqLlsLMo6MauwSTT56FIyGUXrL+JApB2Zb389O246YcYyabXIqqSpRajJLvPob9wPs/DlVqNbbctI3vOx5kn+goAUBQGK7tl6jFbIFZEAZzMaWLeZJvfw2t/y8vTl0xJ+FGen+fL0RaRgM+bXVa7H8Oy7nyHS/UeeD9Il/UPTkMOIGs9gA9gA9gAhzeYWNSzXQ8gSSTsAANycAGV/aiPamR08SRp4191+dstEeE6a5+h3wLFwpXjK+pnrYCrXlGcLWXIOHgmWOlzHFq0qoc++FA2F1ZoeZx56WPkm4uT0eydvpY0cK2wu5zhJJ1xvJpLnk6slBqYWwYr18Ng865bdunVbpqVt0SUYt2vqVc3wxwVUZjZyV91PDsx2AUXXri5V3z/AHY3S8/2CnB+CKr+Nml1+E6+itpDAeQIAHyw51nJ6K3oRVJJa6mqgYQgN2g7MwZwDvQQy8nU0wHldGx8cW060obGbEYWnX8W/UTJ+ys+RmR4HleImiUUl19GVR4gT1A+Q54tq4pypPTUxUOzOHiE81o/7oXOP9sZsmgeVW60pWmaqurAsDa68xjmUuNOVjvVeBCF92I+emlzspmzErqgtkjJ00p6NV6LWxpG/Ozzx04pJaHGnUu9Q1wjPRRx1EzK66SoVyd1oA7kkVdbbEbHpgcW9B05JM0rgfGknBWwJELK6dfCxXUB+EkXjM9zoBXCA9gA9gAXu2XbDL8NjV59RLkhEQWzkc+ZAAG25PXAFzDZOLL3ks0WV0y5t3KQqSVTcatRO9k+JgKA2G2+NtCeTupXkzk42iqrU5yUYL5vzX8DJ9nUvcSwxOE195bMg2s7UfMgXv6Y1ui4YdxfQ53GVXFxqq9rrf8A3Y27HHPTitkWvOT0ujpR6nw21fzc/Xn1xJ+FGan+fL0Rbi1e3NpqtHivqPDVet18rw34RK/tDt0D+IGoggzaOSFYErzrpiEakZaJiumT4mMhizKsSAdxzwEnBpXZI63zwETEO1nGzBnpMvPFpjDin1G3hdd9qqgxJUm9PiU7coTpRnuShVlB90odrshxGCITZTNd9lSupfCgdByo+GmrlYr4Yp9hw7lmcVcg78wB9nPal4pJI52ZoZD3jAjm/Vgf6dd63xriku7yIyVtUanxdUVUnjH3ZFEjfTqqvkfPofjiqpTy6oupVM2jPvCJ9bqR5jEI7lkloaUTi0oOVlUkgEEjmL5YE0Npo6OGIx3j2ffOzyOY2eNWAiQKDQU0rEnwgsfGAaqxfIDGmKSRhqScpOwhcSbNSyPGVQKj6QoK+E0SBfM0OfmcO7I5I+oT7FZOVZNbxaY0syyWLWOMhnaj08IXb1GFJ2RZSjmd0MicSZZFmWxIXZxpP8TEkjyrc3ihm7ka3wfiAniVxtexHkw5j+vzGIsiXsAALtB2gbKst5aaRGoB49LeInZdAOsnryr6YaSe7IyclsrmF9peNLmc57Tm5DR8MUYWu5jF0Bq5sSDZ5gm690Y0UskWncyVuNKLWX/Jb4VnsplY2zfvKssY7pN2YFtTe/8Aw0D8SelY0SrU6UWqWrfMwwwlavKMsQ7KOy6+po3YjtFluJy68vle6jh1EllQN3hCVQWxyZt9V+mMmaWR3fkdF04OrGyWl3/A/wCKTULGU1e2z6yCaFVy0+HT865+uJvwozQvxpX6ImGn286mo6fCLrUaG3rtZr0vpgfgIq3tDv0O+0XHTlyFUAkrdm/OtgMYMTiHT0iiyrVyCxwjirRklDudt9xubxzKVWdOV1zM9Ot0DGd7RSopB0AjfUPKr6/rjfSxcnNQkjfhpRlUUZ8yhkOLgnZipPMhud46COzUpQtyYx8M4gWk0FtQIO+17fDDOfWpxUboB/ad2K/0jAGjoZiKzGTycdY2Pkeh6H0JwJ2MrVzJf9YZ/YszBJGzPGo1A6r1BtLM3VWVbv8AsX54dtdBX01FXhmUSZkeV5WB8BBk3AXkuqidNdMOwXNO+zHtAs8cmVZRoSRwNTE1GfdTfcjnud9j5YaV0QbyvQa8rwvuJ0UWUZhpJ+PI+o/bGdxszUp5ojznnQRuZCAgUliTQAAsknpXO8T5Faepn/ZTtfl5eIezghZGViKOzON9JYczWtq/rimjTkryZor1E4qKGPtdx4QxSKhJkqjpu1v1HI/mMa6cM0tTn16uSOm5m8ZmzDiMAqgYAsVbSg3PKqvYbdSRidSpGmrlMKcqsrW+IG7V9kTETLlZSBu7s7c75tsKAroMc+GLnKpbkdSpg6Spa7pFfiWfOWyyw2RLmQsk180y6/7OMn8Tt42+YPPHQm7swUYpIi4bxDU25NAjrtW+2458vr88V2L7mj9iuKlJgtnRIdLDpq5AjyN0Ph8BiLJ20NLvCImeSdrRJnJmR45FgXTCiFXbVZV27rUjWzaUV11Cj0s2wuLk32SZklpYp1ilfcgyMygsdTC+71c+pLE1zOC4hH4n2UEWbGUlzsJJf706WIQkAgFiBudQ6hR1NjD5XI87GwfZfwiDJtmcvCzMVZWYtR5gj3lJXaqq72+QnPSCXq/9+RVT1qzl6L+f5H7FRoFXhwX2zMaG1DqbvxeHUL/lO1dKrpib8KMtNLjyt0RaRqz7eHVa1f4dl3Pp089xgfgEv6h+hS7bZDvCp2vSaBscjZ3GMeIcIRzSjexpdKM/ELXCuFTBxqjjKf8AqSf9uOS+0MJmSyO444OO6SDfF+GAKSVVUokgFyaAJ+WOjQlRlLuwtbmPhW23BnA8rCmYCrLIGs7eKiaJq6rYD9MbouN2riVKvlU2tBt4WsbzF1LkrYti1UfIcuY51gumTlTlDxB7ARFPtb2PXMXNl9MWaXcOAAJNgNMnnYAFn9MAGMcS4VTMY4+6mRvvcvVbjmU/b6WKxJMjbQXuxfFjk84ZStgGnU89DGiQPxAlSPmOuJIhLkbR2k4pI+Rd8s475WilhYUQQJENi9m2sUeYK+eG432FGfUucG7dxSQtHnzAGOmMCNtXfiSwR7O330RHJldaAIN1dVtNFq1M8zvAzwyfvMtGe6ck5Ync96wpe+k/gjjtmAvxbHcrtGNRT2JyhKO5U7QdoVZGK5mUt3cLBUJpixktmB2UiMQnTtvfqcTzuJTKmpsZ+E8RSLLjUWIkBOmaxIt89V8zWjkNiDWOXXqqc9NTrUKGWCurC/2m7TxoY1ALqG1FOYfTuEJ6KWKknyB88XYKGrkynGyslETp860zvNK9u7anbpfQAfAABR0HkCcdGxz722LOXzBA90qoPNvCPmxpcDQJoZuB8SDlIg+8rLHqXfRrIWwf4mF/D1OItWJptms9k81mQ0uQzilnjXwTg7TxnawOamiLBJo3uaGIDM37R9hsxkIgfumgR1qeOO8yik7sxoFwq+R6bgDErisOv2YcWmky7/eS5iJXAhlmSpGXSLvc6lDWAx3O/liLA54v2BM+YmnSWSE5gVMsdVJtW9nb16H54dwsCfs+7FZrKZiLvYFXui15lZSe8TSVEfdaqr3SbBqhzOC4JGtHCGK+Se85mPDo6Ua3rT4tvxcx6V1xN+FGWn+dL0RaiDe3NpIA0eIEcx4eXkbrf4+eB+EFf2h26EvaSPwo3kSP7wP7DGLGK9FmyO4sZHiA1Dc7narFeePNulNyzdP9RN1FZIOqveDS3iFG9+mlsdfAycpPN0FfnFilw+OLvBKm9MGCGtKncFiKvmR5b7+d775bzSLoSn+TP/L57jv2cyQjXa9wNjXh2GwrkBi6O1yutUcpPyDWJFJ7ABlf2nZHXm1I8LGMU46EE8/Na+nTqCAZHxmas0veAJVxTMK5nbUa56bDfLE0VyVw32f4yY0ky86uyCwFU+KOUGmUNzCn3hXVRsbxOMmmRnGMkHB2X79CkWa1SDu2IdaKhhd0XJIPLbbY+RGNEpt7oyxoxjrcEntvPkjLlczAksWpojSoqkqSprSgU7i6O/LHNqUryvHRnVpVUo2nqBuy7Qze1mVEYxZSWVCdvvEKFdxRNnautnGmplexTFtDFxfhEUcc7NDJDEGWRXLEhl7tCYz3mo0JCwFAcgLusVxpRWrQTrzeidwDm8vPI4RooIkRQFRkRmXYHnR0k8yL2PPe8WJpaJKxS4N6tu/qcx5LQu9KBYokc6/D7u5oXhNksqRcYFApYKAwtTo8JHo1UcDTHGSew1dlMkcw4EMULMp1ajEAFI3B16fCfI88RZYatwThTxkvKwZyK8N0Pmd26YiAKy8OZBIZMz4r3MsTgWBWzcqNnbyPOxYBwDmtIWMZihXi1wsTYs6gdrBNAAjl9S4H3O5fMlmK+20zXSywjRz2Wzy8XL0HlgALJxacatWUk2Gx1x+LcD8Xh5k9dh8sAEkPFJmcKcrIqmvGXjIHnYDXQHleAAblAwzs+sgmhVCgF8OkVZ3A5+Z361iT8KM1O/Glfoicafb/ABGjp8G9W1Db12s16emH+kire0O/QJccW4W9KP54zYiOalJeRsTsJuS0F7J8XNT5elfXHlG6kHa3d5k88ZPfXkMfC1FnYDb9cdjs27cpPUJWS0FbKcCWSctZGmwig8rNmx0vSv0xdHFRi1GOr8+pcq/ca0u97aO3m+u47cIbaiSSNrPPYD98baM3JNvqZnZhLFwinxbPiCJ5SL0jYDqTsBfSyQLwAYpnu3cmZWeSWNFeGgpTdaJYAGzZINeXPEsorma5zOCVnLknUbLHc2T54nYjcvxy6lEtEugCTJ1kUABXHrpoH4A7ltjkJPWzGHK555cqZIdsxkaaNk2Z8u/i3Xk1WWr+1ixPulUotTFnOKXEsiyq3eW0qsNySSSwU9bJPPY8jipq5amrD12P7DnN5GKZJcxCWVlAXQVoMR4SRr0nc0Wrn0xXmalZEmtLsD8Syzf6NmVpvvRKIngPPUjgl1BOxPP1F7npc5ZkVxViPJ51FjYEJbBRZvUlbnT8fPf5YgTTBuamMjk+fIeQwxNmgfZ28eWSSaUKRaqUbYlXumQHZiaNDqA1Yi2xpJ7mx5CSN41aLSUYWunYUfTESZYwALPbTPssYijL63BJ0AEhBsbBBNG62HQ4aQGf5bNZnKSB41dd/ENL6W9GUjb4jl5dcNxuK45cZ7cKmRM8KqZSdIjdguh6s6iSLUDfbnYrniKQNi7wzis82UWUASZmeQqFRm0uAd9nLBFVb5bbDbcDFbXeSQJtO4+dl8vmUiIzTBjfg3UsEoCmZERWN2RSjar3xYMG8O0e2ZjQSws2Sb8Xh1Cz5GxXSq6Ym/CjLTtxpW6IuRuRn2pbtKJ/Dsu/w6ee+B+ES/qH6IJcVYaKPU1+uKpK6ZrMtyue+8AvZW35DrjkSpxS1MNOsk7MduGSXqMW+6gatgTRJF/OrxrwlKMbuOxrhK5HmMtNqJGVNk2SrpzHrqU/lix4Om5ZrFgV4NBMPfRY138IbUSTub6D88XwgoKyEGcTArcRyizRPG3J1I+F9R6g74APzn224VLDI3eOwCHTJGNlo0NYP8Womxd7mhyxZEixGzMJWxYIvYg8/I/CsN6iRZ4dmSCPNeXqPL1+HUWMCE9Rw4DxdMtKuZA8JUo6EnSVJG4bcrpNmjYNncbAMjJNa7gXtpwr2WYFVAimBeOt1XenjB/kbYfylcLQWVvVEfDu1M0ahVmdQOQU1X0wmkTuzjMcU1sWZtTNuSeZPmT1Prh2E2cx5jVsNyeQHM/LCsK4ey/Bs1ArTS5SN0Ck6JJGB9DUbC/7Jv4YVyVilxzthm82kcQiRUjK7KoHiXkANgqg8huR54RLQ2L7G5s0Mu0WaCCjqjCsCwU89QBIFnfb1vEbEkaLgAWO2eQiKd6Y5jIoIV4AxdRzo6dytn9cG6tew4yUZJtX8v8AzUzLvG0K5GtGO0sUkm58m5Ub6YkkRcru9inneMJIjwsoa/CJG/gP01MRz+OxOCwX5DV2HEuYzcEiLphhUgg2aQo6jxHm7MVYk7kX5YglYdjVcMBXybk5ye107VRregoDbbbjf4V1vE34UZaf58vRFqJW9vaiAAniBHMeHYeW9G/3wPwgr+0P0Re4ykekGSQReIBXLAeJjQHi2JJNV1xA1Czm+Bp34jbNw98w1KjqveMPMKHBPxrCsugrIJ5Hh8UbXJmTIU/hJVVWv5R8Ot4LomqcuSfyDpzSDbUt3XMc/wD5w7hkl0PkOdjatLqdQsUwNjzHmMBEsYAIc1OERmPJReE2FjIO0PD/AG5iWJ1sTpYb7HYCuoO22KoVGmXSgmjNe1XZiXJTOkq1VeJTa8tt+m1c6xrjNMzuLQvSRkbj5HEmiKCnDs1YO137y+fqB6+WIkh6jnXN8JZpqf2SRdLN+E6U3J60y3fMi8NogtGLsT5Y9Yf/AG4iTJ24VAwH3S0eRUkfSjWFdha5Nwng0EUgJMgBPiOzMq/y8qOC4rD92J7Lx51WaaZzoYDu1bpVgsfI7jby54jclYV+0/ZR8pnpEhhlMDaWjamYHUviGquYa9udVhpisa19n/Cu4yqlkKu1ltQo10FdPOsRJDPgArZ/NiJdR58lF1qboBgAw7tdDnkleaQhISTK8cO677CwFobtu56m+dU0JnHBuA5jPiOLR3RLjvmdWXQq+IlVYAtZAHz9DiTEtzb+DcLjy0QijFAcyebHzJ6nECReOABWyisM7PqYMaG4FUp06RXoPrz61ib8KM1NPjSv0RONHt/i2OnwerUNvXw6tj+2D9JBW9pd97Ff7QOy78QhjjRo0ZJA4aRSwGxUkKDTGifCwKtyNXYgbBDmikjz8qvT5huIxukLZcMJIKjCyibTad2gairAKVIIN4AHbO5GTvWqyG1tZyqNW76aYGzsF58wbvmArIsVWolbMyJoZQusAq67sTkxbE2QRTHqRdX15YLIXFna12WeG8Mdjqj7uN08JLZUKas+74rHg0gjlYvDIDGiOIqLBnC0WAq2rnW9b9MJ7AIGcmagCTvu2++//wAfnjlxqNSuzdGmpXCPZPhneSd6R4EO3q/+HP6Y3U7S1Rnqd3Rgv7QoAuZ1NWl4wbPLawQfkF+uHNPNoEGsupnma4LkMyrLlptGbB9xaMLA8rsgKbv3CfgcXwlJLUqkk3oJ8/DXjjE6NE6AgMY33Qk1pdDTLfnRHkTiwrsP/Astl34c+twmUzJHfyN/tI8wrqAwA2EWrurJvmCaBvCbEr3EXtP2bm4fJplAZG3jlXdJB5g9DXNf1G5FIbiWuxfDZs5L3SytHAg1zvdBIwdRF9CSPhtfTEZMaL/Hu1AOY+4jC5VSAq/xNVAyWeRYAbHbYciWwWFmNY+z3PZKWLVk5G7wbyBzTgno8YOkqOhFjnud8K/Ul6Gg5SbWtkUeRH7HqMIZPgA9gAy7t5xdpswsSg9zESGe/wDeXR8PM1VDzvE0RbBXCONxOkizmSHvbXu28IEdFdLobDMbYtqU0WobAYjmGEMh2qdGGXkKM0TAZeYgjvI2qhrHgL7aCpAshT1wk0BpXCuILPEsiciNx5HqMAy2cACpw7R7ZmNBJWzZJJ8fh1bnoDY9OXIYm/CjLTtxpW6IuRsRnmpbBSifwjwm/rQr1wPwiTftD05DBiBrPlYAB78FhL6yp1WT7zcyburrngA5fgMBABTYchqYefrvzOAAii0K8sAH3ABnHGyFlf1Y0PLp/THJqaSfqdGgrxA/bLtzPwuDLw5eJdcqGQyvuBqYkBUB3ar57cueOnh4JQRiryvNsR5eC8S4kiZrNTfdsSql3BIKmm0wrslMKIOnFzqRgVKDkaj2PzEfDuG0pLsJCqDbVJI2kgUPU/TEIvM7jl3Qh2Z7FwwROZo43kmKvICilQwsgDbmCTbdTvthtiSOuM9mIGjkQIqLmAyyaQB4nWtf9rYb9SF8sK4zOOFcJlhE3C8xLHmYyoMcVW0WrVTBrOg2PdF0aPhvcuIHdpohk8sOG5Y86bNy8jI9A6B/LyvflQ88NCYknLUQCxG+/M18gRiREM9mMpLHImYjE66dRRlGkSlSQY1kIKsTTWu/Kvgm0SNv7E9rRmYgTSyUNajl8R1q/p67Epqw07jPwrjsU7vEDpmT34294D8Q/EpseIeY5YQwmcAGD8UyWYgzczSB1leTwS6SYy1qVYX4NyGaiL2o7YlcjYd+z/ahpIjHnUWYgUSUA1HbUGWtJ57EAXvthNDQp8Q7N95nC8L9zlmIJRbDJsLCUpFWL35WRRwtAsQ5rLvk8wU9pk7nR3imWUxl2J30mPSGceIDYm2TocMNTZ+DM5y8Rk3couvl71C+W3PCGA8oxOdnJXTsAB5gBab5jfE34UZoX48rrki1GpOeamqk3H4h4dvTejf74P0kV/UP0DrOBz2xA1ipw3M50Zs98yDL0drXnvWmhZojqeWLpcPLZLUelhsDYpEcu4A3NfHAArcNzGeGa++aPuCDe6+taaFneufTEVmvqYaSxXEvO2UaxiRuFDjnCw0p1DY+IGyNjuRtzo3jjY5OE7rmaYVWloK/2t5OKWDLoCBOF8ArcKBeoVyojb4nyx16F1BXM0ndmUcE4/mhL7P3xXW2y6Fb7ygORoeIAC75gYsnGLeqEpNao07h+chyMqy5zNQO0a7RxanOtrt9Kg01UBe1X8moZY2iQzuc7y5bB7OdunLL3WXZoWjVu9DKSGfkui6BAskgtXliubjFXbJqSbEjinaXNR5l800jPEoVPZ9TMnvL4hWhVexz01ucRpT4iuloLOrhDg+edjNnGAjbMnTlwdyq8i9ctyLutzfMVicnltpci1JxaQgdocvLlswyS76jqDXeq6J36sL3xdK262K4Z1FZ9wTI++FYlcY+H8DzubyiiKeTu4gsiRSKFjDv94RHIGJLC7JIA35i8Vlhb4bn5IXEqgq6n7xTt4h7wI+t/Uc9nYQ8dprlgi4hlTplhptQ56PXz0saI/CWBwvIkaTwTiQzGWinArvEDV5Gtx8jYwhi7Lxn2hO7nGW7tiNf3w2Qe8Shohgdxz2rrtgAFcLeLLoyxpldQcK3eZp2NjUCLfcV4AANt25YADbcbRSQI8sFpir98nMbKGBqrO2xNfqARrxq2ViuSK6z4xKt6PDul82rXtdbDfngAY8lxWGbaKVHNXSsCQOV0OW+AAHlFIzs+ptRoG/IELS16D68+uJvwozU0+NL0ROCvt/i56fB/aof/wA6uf7YLd0jp7Rr0L3HASookHzF/wBCMUVNjdTSuLPGuOLFIsbCSyoO3Tn+e14y1MSqUsrT5fU10sJKpFyTQI7V545vLiODWrpezgaCCR1BsNttQ6kdcdbCT5tFM6Lg9bEnDu08bploAZAqDQ7uFstsBWliKvUDfStjinEN0/eNacyipTlvyLk/HMs/3BzLGxp1laAI398jrz353WKuPCexnzRay3HTg61Cg1F6AGomy1dSepPO8TLloj3EMvrra6wmk9xmeLwePNZ7O9/K8Ri0BCpAIUC+TAgqdjXXE+QuZnvbHs0+XJl0ko3M7C2JY7LeoDSL3ur5+TixME8G4J7SB41Vbo1eob1yql+d/DF0YOSujJWxUaclBmhNk5IhGpCDLpQOhvEEArmfS/qepxyIYGUpOVRu7OjiMTFRUYJZed9yDsrMJYZ3dO8hU0qaAS21lOuobjc+pNY33UFl5GdRW5P7RmpV7to41UNqUi18PJRVGqGw23q8UOtFba/yTvbc92i7InNwVCQXXdQOWoDlqPXpfWz6YnhZNNxktOXkUVFKVpU36oxvMhkLI6lXUkMrCipHMEfHGm5K1mar2P7JZ0q0eYkc5aSJQEVyClBSLJIMQCjTS8/gMV3JpFnhrZFM3nVzU0aZcRRR6maiZx1TmWZECAkX5HrhMkhQzHaIxSnLQZjvMpdqVsK5u/ECAwPIFNxsD1wyOzP0H2SKHJwaAQugc+d76rP9q8RJhH2OP8C/3R+3qcACj9qvEJMpkWly9I/eIpk0qSisee4Iu9I3HXDQCD2Q+0+fT3c+XTMlBeuMKr6bG+kLpYg1yA6YGgHZftE4ey2Y5BIOUTw0xJ8j7vXzwrAXOxXaoZ7xRZcLH4wzC/A6kAqbQK13YKMduYGACXh2j2zMaL073d+/4dXPer/zWJvwoy07ceVvIuxswzzULBSmN+6PDv67gCvX0wfpEr+0P0Ra7QqpiKsaBB3uvoRuD5EbjFFWSitTfSupJpGb9sJ//EitwAlHUPIG9+fxvHKrtPEZuljtYRWofMGZ/i7hbBXTyvU18yOWmhyvnt88d2EYNNx5v6mFtp2YOy07vsq2TYGg73pJ9D68+WJ1LcNp7GTFt8KTQPzyMVpFYmx57Xv+M7/LGHNBdDhKMmtEzZ/sxjkXhsHe69Z1nx3YXvH0jfcALpoYujsdOimoK40nDLBV7SdnGeYZrLFBOBTJJ7koF6TqAJjdbIDgHYkEciHcBT4xLmMxpifhxYxvqDlowjMAy7uJGYqQxBpb35YdwFvNcEHCsyzOGbLzKe7K89e3gN/xBbN/xAedjF1Ob2RkxNCM+8+S5BXh8S5jUsb6mC6q0ED4ajsDdDF1So4rYwUMNCb8V7avQi7PZyKGCOLvITps6mI8RJJ1CyOlV6AYpdKDXeZsdes33I6FyTtDw9PfmDPfuRANv6AWcT0j4bIrVPN4s1+i2+pNBxuWVSMtkc7Jz0lk7tL6Es5X9MRlURbDDStzXxFVPsn4jm5mmzbRQ94dUni1P8Aq2OW27fXFLlc1qNkH+0XBs7lspLJmM6O6hQ0sMKxu591V7zfQLIFqLxEbEXgPDsiqNJxAyPOyHuYkFqpZbWxdnmpPQXv1JYXR2nZvvcrAFiWKdWYyzMNKSKfdAAGkUOtYQbm6fZ9K3svduKMTFQdqZT4gQRzG5wiQySyBQWYgACySaAHmT0wAKfH+J5TN5TNQyzwJGytGJO9UgGtmvYAhqPPpgTvsRV+Z+c+CCZZEkhYrKG0gx2STXiNjktH1saugOGSNs+zjK5zNqZs24OXIpAY41eX+YOFDKg8+Z6ct0wTNKggVFCqAqgUAOQwALmUZjnZ9ShTQAAN2oC0b9Rv6cumJPwoy0376XoixGhOfamqksj8Q8Ir60b9MN+ESX/yG78j52yy0jxDuq1jUQLrUdJoX0PX5Yy4innjY6uFqxpyvJGQTpK7oSpgArUXavxMQFrZedeVEb4wJQvlXM6dWNrzi210CHFIC3ugAbmgzKD0JoXZvezX9cdqjUjOUoR3W/I56kpFDhcYbMKGsbNyJsjQQBr5cydvjfPFeKg4qU3J25IhXnek42+JQT/wsrKjWFPiVqOpyoNWKFgcqxzWuLDNL6HMzZHaJvfZgk5PLk8zEhPzUHG6krQSNN7hI4sAjfAANny1GxgAA9sJcqMuyZ2mjcVo/iat/DRBseYqrOGhMSey+Whgd2yuQnWGZdL6nZtSgNyNEjZ+h6DDAaOz/AGe4RKCEyUAZfeSRAWHr4ibH+TWABy4fw2CEAQwxxgcgiKv6DCGXcICOTDQC/wBsuF+2ZLMQAgM6HSTyDrTLfpqAwXFa5m3YfhZPdZqSLv2mbSC1kQxIBpIUA35V0IvrYGJBDhWbyp4jmJYvaZZSr1GWGgsNnCKTtqrbVsN6rlgGMXZeVos3EukIJ43Z4lvTGy01C/RlBrbUHrY4Qx+wAYR9snZdWkSfI5dVADe0SIyRoaNglSRuKYl/hzrZgKnAuDyyzwZVDozEop6JAiTTZDHez3YJK8hYHmoAP0h2dhEeXSMKUEdoFJsgKSBbfxGq3688IAkcACvk1Izs4LajQN+QISl28ht+eJPwoywXvpa8kTjT7f4hZ0+Da6ahv6eHUL5Yf6SKt7S772DmYyySCnVWHkwB/XFbVzYD27N5QmzloSfMxqfMeXkT9ThKEVsifEltdmb9p8xNEXWPLHZyuoqw1CzpYAL4gFoXfX6S9oUW1ld/TT5l8craV9yXsBBJNmz3+WbuwjWzxHRZ00tsKJoE88SVbiQ1ViusrO1/kaMOz+V5+zQf9JP2xCxTZBFFAAAFAcgMMD6cAEbDAIrZuYRo7t7qKWPwUWfyGGBlHDMnmM2BnmA72Z/Bq3EMIahoWqLDc79B5scMRbzvE8lnc7BGZZe9y7vQUUjv4SUJ/iooOW2xFnlhagMnFst3cuXnA0yd6iHzaORghB+BYVfrgGNqjAMlGEBFKMAFKbDEJHDm9g1QS2ICxMMovSAf4GIBKkbC635/AAmh4lkYLaMwd84o6PvJWPP3UGuRifOr5nCAuRZxcpefz57q1EWXirVJR3NqvOVyB4RyAA88AwPkOMS8TneOLiE2VDBmjheFFlpXdH2BGykafe1bNYwwEfjPaniWUmmyftTXCSnuobSrVgCCVtSCN+uAd1bbUVeH8Tlik9oy0jRzRafEDesPauzBr1Evpu7BLchQwyI48A7S5jNyqJeJzQTMXK6Qoj2RO7LRBAHZ5CRXULsLOEOxsvYbjjZ3JRTyKFkOpJAOQkjYo1DoCVuvXCApcO0e2ZjQKXexRHj8Oo0d9zv68+RxN+FGWnbjSt0RdiLe3NpAI0eKzyHh3HmboV+2B+EFf2h26BPi/fd03s/d97/CZdWgedhdzteIGoyzhHHc7nIYl9seFk4c2cZ1WO5JTLIi6wykaFCbhavV6YALs/arNLHBmTmYFSaOKVoSUtA0UbFQhKEcppLL0w2taGoAY89nZmCOGnQvHEWEKI6B2vYF/FuSByGwF4ACvA8451iXvNjeqQItCh4fASBXP54ADWAD2ADhsAijxTLd7DJFy7xGS/LUCP64aAVexzouVELqVny/3Tp5MLo/AimB5HfAwI+G9kcnBI2YVT3xJIFlt25kL/Ddn0FmqwXAv5KL2mdCCWihbUzXatIthY189LEsxHIqo53SGNgGAD7WADxTABz3Q8sAHL5RDzVT8QMAHGX4dFGbSNFPmqgfoMAGf/a1G8cuUzRjLwQiUOQW+4kcKEmOgFgFIJsDah1IwALfYNRmc7lHikeWHJGZpMyU0JI0q6aRWHea2JZ3skXfKxgA0ftXwjLZ2Jo5YmZiPDIqgPGehVyNvhyPI7YAEPgX2ZLE7tNcoKsqBIljosoXUxtjIRQYDYBrar5AA+HI5qN4ryk7cQyqwwZSRYvuFgiJBLyavEXUuCTVAqKBvAI1jsdwb2PJxQFtbKCXb8Ujku536amOAZSyhY52fWADQoA34Rpo35kfTl0xN+EzQvxpX6IniW8+3i00l1+IUor4cj57fHA/CRX9Q9eQwEYgaxYzHYHJPFFF3bBIkaJdMsikxMbaNmVgXQnoScAFqfsjlXYsY9yGWgzAANGIW0qDS3GFXb8KnmLwAXc5wPLynVJEjmgLI3oXX6nABx/q9lrB7lLFb1vsABv8AB8sABPAB9wAcsMAHBjwxA7P8DjlYObEgFCRSVYDyscx6GxhAUm7LI9CaWaVfwM9If7SIFDj0axhgHIIAihVAVVFAAUAByAA2AwhkwGAD7gA9gA9gA9gA9gAF9op3SK49WrWg8MfebE72lixV3W+AADDxKcoaeWxpXbKUVNyHWYybKsAooGxQurwASLxeca7kfdgVLZRxpU6zVWC1DTbdNup2AIU41PJpIlZLUqQMqxUyU+6saO3h8P8p5XsAE8nx8oiiWPMO29uuXcCrIFqLr5YAD4NjywAK+TSs7mBqLHY2elhSF222FD6XveJvwozU/z5a9DPO3eakXiM+mR10smmnYV92nKjtzP1xzK85KbSZ9C7IwtCWDhKUIt66tJvd8wN/pafrmJv+s//AHYpTk+bN06WGjvCP9q+x5eLzEbZtwfIyy7fMGsW2fNswN072jSj/ajiLi2aP++m51YlkP6Ngs3s2PNSXipxX/5X2JzxSYNp9qnJPJQ0tknl/EcSy+bKeLD/AK4W9F9iNuLZgf8A5E3/AFX/AHxRml1Z2FhqFr8OP9q+w09pcv7KrKcznRIoQpIzuYpyd2Clfdr1OL6kcq3dziYGq8RNPh03Ft3SSzRtzZNJwtkjyrNms3bvEuYAmb7vvltdPlRob3huFknd8r6kI4uM51YxpQslJw7q1y73+B9yfB5NTLLms0Cc57NHpmbdQC2o3e+n5YFT1d297biq4uGVSp0ofl533Vve1vmB+0czQtpjk4ipDMpaeRgrhdrQir8/gRiFRuO1/ib8BTjWV5xpPRaRSur9blrMZOVeHjMDNZkzaVlZO+bT3TuyKau72B54bi1Tz3dyiFanLG8B0oZb5b5VfMldhXMcAdXjAzeaKNA7se+a1lRVcLfKiGBrnsd8WOk01q/mYo4+LjK9KF1JJd1bNtP9gP2aR5oJ5pJs8/dGMBIJWLNr2Oxu62PwvFVNNxbbenQ6GPcKNeFKEKazJ6yirK3oW+EZFs0ZBHmc5G0UqakmmIYQH3iRtTg6vTltvicI5rpNprq+RRiq6w2Vzp05KUXZxirZlt8DnhbwzLmW9p4hUCtJYnHjjBIFX/ERvvQwo5Wnq9PMddV6Tpx4dLvtLw7O2ty5w/hiyrl//EcQHtPelWEtrGEJrvPKxXI87xKME0tZa+ZRWxMqUqi4dLuZU1l1d+gP7O5GXMQzM2bzAfU0cGmVtMkixtIbsklaA5YjTi5J3foacbiKdCrCMaUbWTleKuk2kUey4mzTuGzGb0pEZKikYuxBUBQGNb3iFLNNu7Zq7RdHDRi404Xbt3oq3PXQM5XhLuzKcxxBKcRgSPTKTHJJreiQY/CAKrc88WKF21eRzqmMjCMWqdJ6N6LdXSsvP1FzP5yaJYlOYn70rrkHfPSBqKLV3q00xv8AEB0xVNyikru51sPSo1ZSkqcMqdo91a23fpfRegc4PltUeW7/ADWc15tnWPRMQqBTptrJLEkjFkI3SzN6+ZzsTVyzqcKnTy00m7x1d+RLJkmiy6SSS8SldmmVu4kYqpidks3ZUGr5+eG42jd3fp5EVXVWs4QjSikotZlq8yuR9oIDl4xUvEmdokfvO8JhBbozbEf4jBUWXbN/BLBVPaJ6xpJZmrW7zS6Ct/pbMf8AmJ/+q/8A3YzZ5dTt+y4f/rj/AGr7Hv8AS2Y/8xP/ANV/+7Bnl1D2Wh/1x/tX2Io87KpJWWQE2SRIwsnc3R3s74fEl1Ylg8Onfhx/tX2Dfb6M/wCkMxQPNOh/4ceLcQnxGYexZxWCpptc+fmwT3SIiO0jI5fQRqAJj3J2q1o14jt4vTDpx7upTjK7VZqKusq+fw3LZ4Zl5J6MxZe71KDILu28OsjbYA6avxXyBxblV7GCVarGlnS572/35kGXhh0ThZzaF9B1ABgt6dq8WqhuOdiuWI5UrlkqtSc4px6f5+X/AKXMpH3cuXKFZFZW1OzblmADDZTp200tHmVbriWqtYodmqkZ6NWsl68/v8gMYmv3T9DjHZ3PUqcMuklt1HM8XyqwyxK2YaGYRquXdGYZeq1kOxOrqQB1/LTngk1rbpbY897LiJVI1HkUo3bkmlm6aHuK9qI51zadyUEgUwyKja2eMgprF0OXTlglVUlJW+hLD9mzoulPOna+ZXVkno7dSbinaqKTMZSRUkCRuZZvAbLlVXYddgcOVVOUd9NdiGH7NnChWhJxvJZY95bXuAO08ySnVHPmZSXY6ZVbTGG38Nk+grbYDFVSzd02dLs9SorLOEIpJapq7a6h3MdpoGMkPckQNlu4WXQ3ebL4QVutIYscWOqndW0tY5sOzqsVGrxFnU81rq2+vxJIe1sYee1kKPCip4DYlVCjbeRB5+mJcZXe+3QhLsueSDTjmUm3ryumgN2Y4gkWXnhkeeFpGjKvCraho3O4Iq+XzxVSklFxd1c6PaFGdXEQq01GSSd1Jq2pb4RxuLKF2TvZ3llUSPKhv2evFzJtyb+O3liUJxhtd38uRnxOEqYpJScYKMXZJq2bl8ChkM5FD7ciCQpNE0cNob3NgN5VdX6YimlmXJ7aGutTqVuBKTjeEry7y8tgjwvtIIxkU+97uESjMIFOlw96fDyevXliUauVRWum+hkxGA4sq8+63K2R31Vt/Q64d2kiyy5aOOHWI5HeRmRgU1tVxgHciMkb+QGBVVBJJEa/Z9SvKpOpNJtJJJp3sufxQHyrQ99mAxnSKUOI3QN4QxtQ8YI1rWxX0+lacczvfX1N9RVXRpZcrlG102tbLWzezLnEOLJJmkcd93MUKxkEMDmDGGIVgOSsxo6ugPnicp3kt7W+Zlo4Vxwzi8uaUr7rup7tea8vI74hxtZcmY21mVgtroNCTvWdpNXLxKdNc+nLBKpmhrv6BQwbpYvPFrKr65le2VJRt6nfB+KwiPKGbvVfJu7BVjLCVWOoC7Ggggc/XDhONo3vp5CxWGrcSrwnFqqle8ksv3+BW4zx95MvCkTTRuGnaUKXUHvXLqLBGqgTiM6jcdL8y3CYGnTrTlUytWilez2VvgRdqOMNOyCNphEIY0ZDqCl1u/BdHpv6YjVnnel7W8yzs7CwoRbqZc2ZtPS9ntqAu6b8LfQ4qszp8SH/ACXzR8MZHMH6HBZjVSD2a+aOQcBK6P0fE1gHz3x2D5YZd9qmcEeby9oG9xhZ5UXBq7F2ym6/hFg7VRVdmdjs6DlTnZ2AObzhXPaQBq7sKWtrNktd6tXIge9/CN62xC/eNUE+Bvpfb6EGXz49lzRWMAam8Nmj3lheVA6bHMH3VrRzKT7rLalJxrQV+g3dh+zmXzuXjnmVtaEoumRwAorbSDW9m6AsVd8zdCKauzmYyvUp1HFPffbzNGnHhNGjRo+R88WnMj4kJOSkmZo/v5KDK9am3DHZSb3A0Hnz1YoV77nWlw1F91dP8/X6Ekk82p1MzeLxqQSNA3fTz3HiA6bKMDb6kUqdlLL5fx0IlnmKr989Hwe816r9+78293yUC6wa9SbjTu+6uvLa22xb4jNJGgQSubU+IsbsSVzB8iB8vXDd7WuU01CUs2Vb/wAHSQSkMDmJNpCAQSDSJKQOfU1fnWBX6hKdNNWgtv5RRlllQEGaRqJo62BpWQEc/wCIEbnlv54WvUuSpyd8q19OaflyLDtMUjIndfHIDuSWGpF3N+rV5beW7d9NSC4cZSvFPRfsyaKOS3++koxPtqbZvvKYG7BFDkRyw0tSE5Qyruq9+i8vIhYyrIy9/IbSfT4j4aB0nn4iK2J3xFXva5JuDinlW6+O3kV1zMyuQJpLUNuWJGyKfdJro3O92vpg16lrjTcb5Vr93/j5FqHPTsy3M1d/GtBVFrqNgkC99P5nDTd9yqVOko6R/S+vQcgMXHLPVgA9WAD1YAPVgA+4APYAAHb3/wC35n/0z/TEKvgZs7P/AKqn6oX/ALPeyOXGXSeRVleZQ3jUEID0Cnr5n9MV0aaSubO08dVdZ0k7KL5H/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familyfrugalfun.com/wp-content/uploads/2013/09/Target-Weekly-Ad-91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890" y="0"/>
            <a:ext cx="5579110" cy="664029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AI Today</a:t>
            </a:r>
            <a:endParaRPr lang="en-US" dirty="0"/>
          </a:p>
        </p:txBody>
      </p:sp>
      <p:sp>
        <p:nvSpPr>
          <p:cNvPr id="7" name="Content Placeholder 2"/>
          <p:cNvSpPr>
            <a:spLocks noGrp="1"/>
          </p:cNvSpPr>
          <p:nvPr>
            <p:ph idx="1"/>
          </p:nvPr>
        </p:nvSpPr>
        <p:spPr>
          <a:xfrm>
            <a:off x="838200" y="1825625"/>
            <a:ext cx="5308600" cy="4814673"/>
          </a:xfrm>
        </p:spPr>
        <p:txBody>
          <a:bodyPr>
            <a:normAutofit fontScale="77500" lnSpcReduction="20000"/>
          </a:bodyPr>
          <a:lstStyle/>
          <a:p>
            <a:pPr marL="0" indent="0">
              <a:buNone/>
            </a:pPr>
            <a:r>
              <a:rPr lang="en-US" sz="4000" b="1" dirty="0"/>
              <a:t>Target's AI</a:t>
            </a:r>
            <a:endParaRPr lang="en-US" sz="4000" b="1" dirty="0" smtClean="0"/>
          </a:p>
          <a:p>
            <a:pPr marL="0" indent="0">
              <a:buNone/>
            </a:pPr>
            <a:endParaRPr lang="en-US" dirty="0"/>
          </a:p>
          <a:p>
            <a:pPr marL="0" indent="0">
              <a:buNone/>
            </a:pPr>
            <a:r>
              <a:rPr lang="en-US" dirty="0" smtClean="0"/>
              <a:t>Dad speaks to manager at Target:</a:t>
            </a:r>
          </a:p>
          <a:p>
            <a:pPr marL="0" indent="0">
              <a:buNone/>
            </a:pPr>
            <a:r>
              <a:rPr lang="en-US" dirty="0" smtClean="0"/>
              <a:t>“</a:t>
            </a:r>
            <a:r>
              <a:rPr lang="en-US" dirty="0"/>
              <a:t>My daughter got this in the mail!” he said. “She’s still in high school, and you’re sending her coupons for baby clothes and cribs? Are you trying to encourage her to get pregnant?”</a:t>
            </a:r>
          </a:p>
          <a:p>
            <a:pPr marL="0" indent="0">
              <a:buNone/>
            </a:pPr>
            <a:endParaRPr lang="en-US" dirty="0" smtClean="0"/>
          </a:p>
          <a:p>
            <a:pPr marL="0" indent="0">
              <a:buNone/>
            </a:pPr>
            <a:r>
              <a:rPr lang="en-US" dirty="0" smtClean="0"/>
              <a:t>In a later phone conversation with manager:</a:t>
            </a:r>
          </a:p>
          <a:p>
            <a:pPr marL="0" indent="0">
              <a:buNone/>
            </a:pPr>
            <a:r>
              <a:rPr lang="en-US" dirty="0" smtClean="0"/>
              <a:t>“</a:t>
            </a:r>
            <a:r>
              <a:rPr lang="en-US" dirty="0"/>
              <a:t>I had a talk with my daughter,” he said. “It turns out there’s been some activities in my house I haven’t been completely aware of. She’s due in August. I owe you an apology.</a:t>
            </a:r>
          </a:p>
          <a:p>
            <a:endParaRPr lang="en-US" dirty="0" smtClean="0"/>
          </a:p>
        </p:txBody>
      </p:sp>
    </p:spTree>
    <p:extLst>
      <p:ext uri="{BB962C8B-B14F-4D97-AF65-F5344CB8AC3E}">
        <p14:creationId xmlns:p14="http://schemas.microsoft.com/office/powerpoint/2010/main" val="1436694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Today</a:t>
            </a:r>
            <a:endParaRPr lang="en-US" dirty="0"/>
          </a:p>
        </p:txBody>
      </p:sp>
      <p:sp>
        <p:nvSpPr>
          <p:cNvPr id="3" name="Content Placeholder 2"/>
          <p:cNvSpPr>
            <a:spLocks noGrp="1"/>
          </p:cNvSpPr>
          <p:nvPr>
            <p:ph idx="1"/>
          </p:nvPr>
        </p:nvSpPr>
        <p:spPr>
          <a:xfrm>
            <a:off x="838200" y="1825625"/>
            <a:ext cx="3286991" cy="1202389"/>
          </a:xfrm>
        </p:spPr>
        <p:txBody>
          <a:bodyPr/>
          <a:lstStyle/>
          <a:p>
            <a:pPr marL="0" indent="0">
              <a:buNone/>
            </a:pPr>
            <a:r>
              <a:rPr lang="en-US" dirty="0"/>
              <a:t>cleverbot.com </a:t>
            </a:r>
            <a:endParaRPr lang="en-US" dirty="0" smtClean="0"/>
          </a:p>
          <a:p>
            <a:pPr marL="0" indent="0">
              <a:buNone/>
            </a:pPr>
            <a:r>
              <a:rPr lang="en-US" dirty="0" smtClean="0"/>
              <a:t>elbot.com</a:t>
            </a:r>
            <a:endParaRPr lang="en-US" dirty="0"/>
          </a:p>
        </p:txBody>
      </p:sp>
      <p:sp>
        <p:nvSpPr>
          <p:cNvPr id="4" name="Content Placeholder 2"/>
          <p:cNvSpPr txBox="1">
            <a:spLocks/>
          </p:cNvSpPr>
          <p:nvPr/>
        </p:nvSpPr>
        <p:spPr>
          <a:xfrm>
            <a:off x="6182360" y="1967865"/>
            <a:ext cx="42214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872" y="3224444"/>
            <a:ext cx="4495915" cy="3371936"/>
          </a:xfrm>
          <a:prstGeom prst="rect">
            <a:avLst/>
          </a:prstGeom>
        </p:spPr>
      </p:pic>
      <p:pic>
        <p:nvPicPr>
          <p:cNvPr id="6" name="Picture 5"/>
          <p:cNvPicPr>
            <a:picLocks noChangeAspect="1"/>
          </p:cNvPicPr>
          <p:nvPr/>
        </p:nvPicPr>
        <p:blipFill>
          <a:blip r:embed="rId4"/>
          <a:stretch>
            <a:fillRect/>
          </a:stretch>
        </p:blipFill>
        <p:spPr>
          <a:xfrm>
            <a:off x="722425" y="3567790"/>
            <a:ext cx="5074373" cy="2951570"/>
          </a:xfrm>
          <a:prstGeom prst="rect">
            <a:avLst/>
          </a:prstGeom>
        </p:spPr>
        <p:style>
          <a:lnRef idx="2">
            <a:schemeClr val="dk1"/>
          </a:lnRef>
          <a:fillRef idx="1">
            <a:schemeClr val="lt1"/>
          </a:fillRef>
          <a:effectRef idx="0">
            <a:schemeClr val="dk1"/>
          </a:effectRef>
          <a:fontRef idx="minor">
            <a:schemeClr val="dk1"/>
          </a:fontRef>
        </p:style>
      </p:pic>
      <p:sp>
        <p:nvSpPr>
          <p:cNvPr id="7" name="Rectangle 6"/>
          <p:cNvSpPr/>
          <p:nvPr/>
        </p:nvSpPr>
        <p:spPr>
          <a:xfrm>
            <a:off x="6392469" y="648753"/>
            <a:ext cx="5122719" cy="1384995"/>
          </a:xfrm>
          <a:prstGeom prst="rect">
            <a:avLst/>
          </a:prstGeom>
        </p:spPr>
        <p:txBody>
          <a:bodyPr wrap="square">
            <a:spAutoFit/>
          </a:bodyPr>
          <a:lstStyle/>
          <a:p>
            <a:pPr algn="ctr"/>
            <a:r>
              <a:rPr lang="en-US" sz="2800" dirty="0" smtClean="0"/>
              <a:t>In 2013, the </a:t>
            </a:r>
            <a:r>
              <a:rPr lang="en-US" sz="2800" dirty="0"/>
              <a:t>NY Times </a:t>
            </a:r>
            <a:r>
              <a:rPr lang="en-US" sz="2800" dirty="0" smtClean="0"/>
              <a:t>said </a:t>
            </a:r>
            <a:r>
              <a:rPr lang="en-US" sz="2800" dirty="0"/>
              <a:t>that AI is moving at such a rate as to be "magical"</a:t>
            </a:r>
          </a:p>
        </p:txBody>
      </p:sp>
      <p:sp>
        <p:nvSpPr>
          <p:cNvPr id="8" name="Rectangle 7"/>
          <p:cNvSpPr/>
          <p:nvPr/>
        </p:nvSpPr>
        <p:spPr>
          <a:xfrm>
            <a:off x="7142018" y="2769201"/>
            <a:ext cx="3820391" cy="369332"/>
          </a:xfrm>
          <a:prstGeom prst="rect">
            <a:avLst/>
          </a:prstGeom>
        </p:spPr>
        <p:txBody>
          <a:bodyPr wrap="square">
            <a:spAutoFit/>
          </a:bodyPr>
          <a:lstStyle/>
          <a:p>
            <a:r>
              <a:rPr lang="en-US" dirty="0" smtClean="0">
                <a:hlinkClick r:id="rId5"/>
              </a:rPr>
              <a:t>Google also created AI that can learn</a:t>
            </a:r>
            <a:endParaRPr lang="en-US" dirty="0"/>
          </a:p>
        </p:txBody>
      </p:sp>
    </p:spTree>
    <p:extLst>
      <p:ext uri="{BB962C8B-B14F-4D97-AF65-F5344CB8AC3E}">
        <p14:creationId xmlns:p14="http://schemas.microsoft.com/office/powerpoint/2010/main" val="118961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say no…..to humans</a:t>
            </a:r>
            <a:endParaRPr lang="en-US" dirty="0"/>
          </a:p>
        </p:txBody>
      </p:sp>
      <p:sp>
        <p:nvSpPr>
          <p:cNvPr id="3" name="Content Placeholder 2"/>
          <p:cNvSpPr>
            <a:spLocks noGrp="1"/>
          </p:cNvSpPr>
          <p:nvPr>
            <p:ph idx="1"/>
          </p:nvPr>
        </p:nvSpPr>
        <p:spPr/>
        <p:txBody>
          <a:bodyPr/>
          <a:lstStyle/>
          <a:p>
            <a:r>
              <a:rPr lang="en-US" dirty="0"/>
              <a:t>https://www.inverse.com/article/8400-this-robot-has-learned-how-to-say-no-to-human-demands</a:t>
            </a:r>
          </a:p>
        </p:txBody>
      </p:sp>
    </p:spTree>
    <p:extLst>
      <p:ext uri="{BB962C8B-B14F-4D97-AF65-F5344CB8AC3E}">
        <p14:creationId xmlns:p14="http://schemas.microsoft.com/office/powerpoint/2010/main" val="158666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Robotics?</a:t>
            </a:r>
            <a:endParaRPr lang="en-US" dirty="0"/>
          </a:p>
        </p:txBody>
      </p:sp>
      <p:sp>
        <p:nvSpPr>
          <p:cNvPr id="3" name="Content Placeholder 2"/>
          <p:cNvSpPr>
            <a:spLocks noGrp="1"/>
          </p:cNvSpPr>
          <p:nvPr>
            <p:ph idx="1"/>
          </p:nvPr>
        </p:nvSpPr>
        <p:spPr>
          <a:xfrm>
            <a:off x="838200" y="1825625"/>
            <a:ext cx="10336306" cy="1670610"/>
          </a:xfrm>
        </p:spPr>
        <p:txBody>
          <a:bodyPr/>
          <a:lstStyle/>
          <a:p>
            <a:r>
              <a:rPr lang="en-US" dirty="0" smtClean="0"/>
              <a:t>Remote controlled machines</a:t>
            </a:r>
          </a:p>
          <a:p>
            <a:r>
              <a:rPr lang="en-US" dirty="0" smtClean="0"/>
              <a:t>Semi autonomous machines that require human input</a:t>
            </a:r>
          </a:p>
          <a:p>
            <a:r>
              <a:rPr lang="en-US" dirty="0" smtClean="0"/>
              <a:t>Fully autonomous machines</a:t>
            </a:r>
            <a:endParaRPr lang="en-US" dirty="0"/>
          </a:p>
        </p:txBody>
      </p:sp>
    </p:spTree>
    <p:extLst>
      <p:ext uri="{BB962C8B-B14F-4D97-AF65-F5344CB8AC3E}">
        <p14:creationId xmlns:p14="http://schemas.microsoft.com/office/powerpoint/2010/main" val="31255836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 Problems in robotics</a:t>
            </a:r>
            <a:endParaRPr lang="en-US" dirty="0"/>
          </a:p>
        </p:txBody>
      </p:sp>
      <p:sp>
        <p:nvSpPr>
          <p:cNvPr id="3" name="Content Placeholder 2"/>
          <p:cNvSpPr>
            <a:spLocks noGrp="1"/>
          </p:cNvSpPr>
          <p:nvPr>
            <p:ph idx="1"/>
          </p:nvPr>
        </p:nvSpPr>
        <p:spPr/>
        <p:txBody>
          <a:bodyPr/>
          <a:lstStyle/>
          <a:p>
            <a:r>
              <a:rPr lang="en-US" dirty="0" smtClean="0"/>
              <a:t>Being able to navigate the world as well as a toddler</a:t>
            </a:r>
          </a:p>
          <a:p>
            <a:r>
              <a:rPr lang="en-US" dirty="0" smtClean="0"/>
              <a:t>Discerning meaning from imagery</a:t>
            </a:r>
          </a:p>
          <a:p>
            <a:r>
              <a:rPr lang="en-US" dirty="0" smtClean="0"/>
              <a:t>Learning</a:t>
            </a:r>
            <a:r>
              <a:rPr lang="en-US" dirty="0"/>
              <a:t> how to learn</a:t>
            </a:r>
            <a:r>
              <a:rPr lang="en-US" dirty="0" smtClean="0"/>
              <a:t>, and then learning</a:t>
            </a:r>
            <a:endParaRPr lang="en-US" dirty="0"/>
          </a:p>
          <a:p>
            <a:r>
              <a:rPr lang="en-US" dirty="0" smtClean="0"/>
              <a:t>Working in the same way thought works</a:t>
            </a:r>
          </a:p>
        </p:txBody>
      </p:sp>
    </p:spTree>
    <p:extLst>
      <p:ext uri="{BB962C8B-B14F-4D97-AF65-F5344CB8AC3E}">
        <p14:creationId xmlns:p14="http://schemas.microsoft.com/office/powerpoint/2010/main" val="1219314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most impressive technology?</a:t>
            </a:r>
            <a:endParaRPr lang="en-US" dirty="0"/>
          </a:p>
        </p:txBody>
      </p:sp>
      <p:sp>
        <p:nvSpPr>
          <p:cNvPr id="3" name="Content Placeholder 2"/>
          <p:cNvSpPr>
            <a:spLocks noGrp="1"/>
          </p:cNvSpPr>
          <p:nvPr>
            <p:ph idx="1"/>
          </p:nvPr>
        </p:nvSpPr>
        <p:spPr>
          <a:xfrm>
            <a:off x="838200" y="1825625"/>
            <a:ext cx="4045527" cy="4351338"/>
          </a:xfrm>
        </p:spPr>
        <p:txBody>
          <a:bodyPr/>
          <a:lstStyle/>
          <a:p>
            <a:r>
              <a:rPr lang="en-US" dirty="0" smtClean="0"/>
              <a:t>3D printing</a:t>
            </a:r>
          </a:p>
          <a:p>
            <a:r>
              <a:rPr lang="en-US" dirty="0" smtClean="0"/>
              <a:t>AI</a:t>
            </a:r>
          </a:p>
          <a:p>
            <a:r>
              <a:rPr lang="en-US" dirty="0" smtClean="0"/>
              <a:t>Robots</a:t>
            </a:r>
          </a:p>
          <a:p>
            <a:r>
              <a:rPr lang="en-US" dirty="0" smtClean="0"/>
              <a:t>Medical Advancements</a:t>
            </a:r>
          </a:p>
          <a:p>
            <a:r>
              <a:rPr lang="en-US" dirty="0" smtClean="0"/>
              <a:t>The Printing Press</a:t>
            </a:r>
          </a:p>
          <a:p>
            <a:r>
              <a:rPr lang="en-US" dirty="0" smtClean="0"/>
              <a:t>Cancer vaccines</a:t>
            </a:r>
          </a:p>
          <a:p>
            <a:r>
              <a:rPr lang="en-US" dirty="0" smtClean="0"/>
              <a:t>DNA &amp; Genetics</a:t>
            </a:r>
            <a:endParaRPr lang="en-US" dirty="0"/>
          </a:p>
        </p:txBody>
      </p:sp>
      <p:sp>
        <p:nvSpPr>
          <p:cNvPr id="4" name="Content Placeholder 2"/>
          <p:cNvSpPr txBox="1">
            <a:spLocks/>
          </p:cNvSpPr>
          <p:nvPr/>
        </p:nvSpPr>
        <p:spPr>
          <a:xfrm>
            <a:off x="5780809" y="1690688"/>
            <a:ext cx="526472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Airplanes</a:t>
            </a:r>
          </a:p>
          <a:p>
            <a:r>
              <a:rPr lang="en-US" dirty="0" smtClean="0"/>
              <a:t>Space Travel</a:t>
            </a:r>
          </a:p>
          <a:p>
            <a:r>
              <a:rPr lang="en-US" dirty="0" smtClean="0"/>
              <a:t>Movies &amp; Media</a:t>
            </a:r>
          </a:p>
          <a:p>
            <a:r>
              <a:rPr lang="en-US" dirty="0" smtClean="0"/>
              <a:t>The Internet</a:t>
            </a:r>
          </a:p>
          <a:p>
            <a:r>
              <a:rPr lang="en-US" dirty="0" smtClean="0"/>
              <a:t>Communications/Satellites</a:t>
            </a:r>
          </a:p>
          <a:p>
            <a:r>
              <a:rPr lang="en-US" dirty="0" smtClean="0"/>
              <a:t>Drones</a:t>
            </a:r>
          </a:p>
          <a:p>
            <a:r>
              <a:rPr lang="en-US" dirty="0" smtClean="0"/>
              <a:t>Wearable technology</a:t>
            </a:r>
          </a:p>
          <a:p>
            <a:r>
              <a:rPr lang="en-US" dirty="0" smtClean="0"/>
              <a:t>A head transplant</a:t>
            </a:r>
            <a:endParaRPr lang="en-US" dirty="0"/>
          </a:p>
        </p:txBody>
      </p:sp>
    </p:spTree>
    <p:extLst>
      <p:ext uri="{BB962C8B-B14F-4D97-AF65-F5344CB8AC3E}">
        <p14:creationId xmlns:p14="http://schemas.microsoft.com/office/powerpoint/2010/main" val="25522326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83720"/>
          </a:xfrm>
        </p:spPr>
        <p:txBody>
          <a:bodyPr/>
          <a:lstStyle/>
          <a:p>
            <a:pPr algn="ctr"/>
            <a:r>
              <a:rPr lang="en-US" dirty="0" smtClean="0"/>
              <a:t>It can't do much without a brain</a:t>
            </a:r>
            <a:endParaRPr lang="en-US" dirty="0"/>
          </a:p>
        </p:txBody>
      </p:sp>
    </p:spTree>
    <p:extLst>
      <p:ext uri="{BB962C8B-B14F-4D97-AF65-F5344CB8AC3E}">
        <p14:creationId xmlns:p14="http://schemas.microsoft.com/office/powerpoint/2010/main" val="231467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Brain Work?</a:t>
            </a:r>
            <a:endParaRPr lang="en-US" dirty="0"/>
          </a:p>
        </p:txBody>
      </p:sp>
      <p:sp>
        <p:nvSpPr>
          <p:cNvPr id="3" name="Content Placeholder 2"/>
          <p:cNvSpPr>
            <a:spLocks noGrp="1"/>
          </p:cNvSpPr>
          <p:nvPr>
            <p:ph idx="1"/>
          </p:nvPr>
        </p:nvSpPr>
        <p:spPr/>
        <p:txBody>
          <a:bodyPr/>
          <a:lstStyle/>
          <a:p>
            <a:r>
              <a:rPr lang="en-US" dirty="0" smtClean="0"/>
              <a:t>Memory isn't like a video tape</a:t>
            </a:r>
          </a:p>
          <a:p>
            <a:r>
              <a:rPr lang="en-US" dirty="0" smtClean="0"/>
              <a:t>Neural network</a:t>
            </a:r>
          </a:p>
          <a:p>
            <a:endParaRPr lang="en-US" dirty="0"/>
          </a:p>
        </p:txBody>
      </p:sp>
    </p:spTree>
    <p:extLst>
      <p:ext uri="{BB962C8B-B14F-4D97-AF65-F5344CB8AC3E}">
        <p14:creationId xmlns:p14="http://schemas.microsoft.com/office/powerpoint/2010/main" val="2096246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brain do?</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Low order functions</a:t>
            </a:r>
          </a:p>
          <a:p>
            <a:pPr lvl="1"/>
            <a:r>
              <a:rPr lang="en-US" dirty="0" smtClean="0"/>
              <a:t>Heart, breathing, perspiration, thyroid/glandular, temperature</a:t>
            </a:r>
          </a:p>
          <a:p>
            <a:pPr lvl="1"/>
            <a:r>
              <a:rPr lang="en-US" dirty="0" smtClean="0"/>
              <a:t>Instincts, mental states, flight/fight response</a:t>
            </a:r>
          </a:p>
          <a:p>
            <a:pPr lvl="1"/>
            <a:r>
              <a:rPr lang="en-US" dirty="0" smtClean="0"/>
              <a:t>Senses: touch, smell, taste, sight</a:t>
            </a:r>
          </a:p>
          <a:p>
            <a:pPr lvl="1"/>
            <a:r>
              <a:rPr lang="en-US" dirty="0" smtClean="0"/>
              <a:t>Subconscious</a:t>
            </a:r>
          </a:p>
          <a:p>
            <a:r>
              <a:rPr lang="en-US" dirty="0" smtClean="0"/>
              <a:t>High order</a:t>
            </a:r>
          </a:p>
          <a:p>
            <a:pPr lvl="1"/>
            <a:r>
              <a:rPr lang="en-US" dirty="0" smtClean="0"/>
              <a:t>Accessing memories</a:t>
            </a:r>
          </a:p>
          <a:p>
            <a:pPr lvl="1"/>
            <a:r>
              <a:rPr lang="en-US" dirty="0" smtClean="0"/>
              <a:t>Doing math, crafts, arts, sciences, music</a:t>
            </a:r>
          </a:p>
          <a:p>
            <a:pPr lvl="1"/>
            <a:r>
              <a:rPr lang="en-US" dirty="0" smtClean="0"/>
              <a:t>Socializing</a:t>
            </a:r>
          </a:p>
          <a:p>
            <a:pPr lvl="1"/>
            <a:r>
              <a:rPr lang="en-US" dirty="0" smtClean="0"/>
              <a:t>Listening to this talk</a:t>
            </a:r>
          </a:p>
          <a:p>
            <a:pPr lvl="1"/>
            <a:r>
              <a:rPr lang="en-US" dirty="0" smtClean="0"/>
              <a:t>Walking, navigating</a:t>
            </a:r>
          </a:p>
          <a:p>
            <a:pPr lvl="1"/>
            <a:r>
              <a:rPr lang="en-US" dirty="0" smtClean="0"/>
              <a:t>Conscious</a:t>
            </a:r>
          </a:p>
          <a:p>
            <a:pPr lvl="1"/>
            <a:endParaRPr lang="en-US" dirty="0" smtClean="0"/>
          </a:p>
          <a:p>
            <a:endParaRPr lang="en-US" dirty="0"/>
          </a:p>
        </p:txBody>
      </p:sp>
    </p:spTree>
    <p:extLst>
      <p:ext uri="{BB962C8B-B14F-4D97-AF65-F5344CB8AC3E}">
        <p14:creationId xmlns:p14="http://schemas.microsoft.com/office/powerpoint/2010/main" val="817249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893" y="248240"/>
            <a:ext cx="4089400" cy="803275"/>
          </a:xfrm>
        </p:spPr>
        <p:txBody>
          <a:bodyPr>
            <a:normAutofit/>
          </a:bodyPr>
          <a:lstStyle/>
          <a:p>
            <a:r>
              <a:rPr lang="en-US" dirty="0" smtClean="0"/>
              <a:t>Robots Today</a:t>
            </a:r>
            <a:endParaRPr lang="en-US" dirty="0"/>
          </a:p>
        </p:txBody>
      </p:sp>
      <p:pic>
        <p:nvPicPr>
          <p:cNvPr id="4098" name="Picture 2" descr="In patients' hands, Paro can raise his head and move his flipper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72200" y="1519175"/>
            <a:ext cx="3843192" cy="25738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685724" y="4635725"/>
            <a:ext cx="2816144" cy="1472991"/>
          </a:xfrm>
          <a:prstGeom prst="rect">
            <a:avLst/>
          </a:prstGeom>
        </p:spPr>
      </p:pic>
      <p:pic>
        <p:nvPicPr>
          <p:cNvPr id="4100" name="Picture 4" descr="https://encrypted-tbn1.gstatic.com/images?q=tbn:ANd9GcT7jJSjbbJY0KfrE1nsa94JD3ODGa7gLt-rkinM3eRv5To99mC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700" y="2987057"/>
            <a:ext cx="3105295" cy="24867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wired.com/images_blogs/wiredscience/2010/04/bot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0319" y="4230412"/>
            <a:ext cx="3430548" cy="22836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upload.wikimedia.org/wikipedia/commons/4/4c/FMS1_smal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779" y="1051515"/>
            <a:ext cx="3905365" cy="2929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itechdaily.com/images/butterfly-research-will-aid-the-development-of-flying-bug-size-robot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7405" y="1264103"/>
            <a:ext cx="2031883" cy="151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100"/>
                                        </p:tgtEl>
                                        <p:attrNameLst>
                                          <p:attrName>style.visibility</p:attrName>
                                        </p:attrNameLst>
                                      </p:cBhvr>
                                      <p:to>
                                        <p:strVal val="visible"/>
                                      </p:to>
                                    </p:set>
                                    <p:anim calcmode="lin" valueType="num">
                                      <p:cBhvr additive="base">
                                        <p:cTn id="16" dur="500" fill="hold"/>
                                        <p:tgtEl>
                                          <p:spTgt spid="4100"/>
                                        </p:tgtEl>
                                        <p:attrNameLst>
                                          <p:attrName>ppt_x</p:attrName>
                                        </p:attrNameLst>
                                      </p:cBhvr>
                                      <p:tavLst>
                                        <p:tav tm="0">
                                          <p:val>
                                            <p:strVal val="#ppt_x"/>
                                          </p:val>
                                        </p:tav>
                                        <p:tav tm="100000">
                                          <p:val>
                                            <p:strVal val="#ppt_x"/>
                                          </p:val>
                                        </p:tav>
                                      </p:tavLst>
                                    </p:anim>
                                    <p:anim calcmode="lin" valueType="num">
                                      <p:cBhvr additive="base">
                                        <p:cTn id="17"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500"/>
                                        <p:tgtEl>
                                          <p:spTgt spid="40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aldebaran.com/sites/aldebaran/themes/aldebaran/images/bann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320" y="142240"/>
            <a:ext cx="607695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916940" y="1637665"/>
            <a:ext cx="3848433" cy="3962743"/>
          </a:xfrm>
          <a:prstGeom prst="rect">
            <a:avLst/>
          </a:prstGeom>
        </p:spPr>
      </p:pic>
      <p:sp>
        <p:nvSpPr>
          <p:cNvPr id="6" name="Title 1"/>
          <p:cNvSpPr>
            <a:spLocks noGrp="1"/>
          </p:cNvSpPr>
          <p:nvPr>
            <p:ph type="title"/>
          </p:nvPr>
        </p:nvSpPr>
        <p:spPr>
          <a:xfrm>
            <a:off x="355600" y="142240"/>
            <a:ext cx="4089400" cy="803275"/>
          </a:xfrm>
        </p:spPr>
        <p:txBody>
          <a:bodyPr>
            <a:normAutofit/>
          </a:bodyPr>
          <a:lstStyle/>
          <a:p>
            <a:r>
              <a:rPr lang="en-US" dirty="0" smtClean="0"/>
              <a:t>Robots Today</a:t>
            </a:r>
            <a:endParaRPr lang="en-US" dirty="0"/>
          </a:p>
        </p:txBody>
      </p:sp>
      <p:pic>
        <p:nvPicPr>
          <p:cNvPr id="7" name="Picture 6"/>
          <p:cNvPicPr>
            <a:picLocks noChangeAspect="1"/>
          </p:cNvPicPr>
          <p:nvPr/>
        </p:nvPicPr>
        <p:blipFill>
          <a:blip r:embed="rId5"/>
          <a:stretch>
            <a:fillRect/>
          </a:stretch>
        </p:blipFill>
        <p:spPr>
          <a:xfrm>
            <a:off x="5803828" y="3339636"/>
            <a:ext cx="4521272" cy="3380487"/>
          </a:xfrm>
          <a:prstGeom prst="rect">
            <a:avLst/>
          </a:prstGeom>
        </p:spPr>
      </p:pic>
    </p:spTree>
    <p:extLst>
      <p:ext uri="{BB962C8B-B14F-4D97-AF65-F5344CB8AC3E}">
        <p14:creationId xmlns:p14="http://schemas.microsoft.com/office/powerpoint/2010/main" val="135379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Robots Today</a:t>
            </a:r>
            <a:endParaRPr lang="en-US" dirty="0"/>
          </a:p>
        </p:txBody>
      </p:sp>
      <p:sp>
        <p:nvSpPr>
          <p:cNvPr id="3" name="Content Placeholder 2"/>
          <p:cNvSpPr>
            <a:spLocks noGrp="1"/>
          </p:cNvSpPr>
          <p:nvPr>
            <p:ph idx="1"/>
          </p:nvPr>
        </p:nvSpPr>
        <p:spPr/>
        <p:txBody>
          <a:bodyPr/>
          <a:lstStyle/>
          <a:p>
            <a:pPr marL="0" indent="0">
              <a:buNone/>
            </a:pPr>
            <a:r>
              <a:rPr lang="en-US" dirty="0" smtClean="0"/>
              <a:t>There is no mistaking a robot for a human. </a:t>
            </a:r>
          </a:p>
          <a:p>
            <a:pPr marL="0" indent="0">
              <a:buNone/>
            </a:pPr>
            <a:endParaRPr lang="en-US" dirty="0"/>
          </a:p>
          <a:p>
            <a:pPr marL="0" indent="0">
              <a:buNone/>
            </a:pPr>
            <a:r>
              <a:rPr lang="en-US" dirty="0" smtClean="0"/>
              <a:t>or is there?</a:t>
            </a:r>
          </a:p>
        </p:txBody>
      </p:sp>
      <p:pic>
        <p:nvPicPr>
          <p:cNvPr id="4" name="Picture 3"/>
          <p:cNvPicPr>
            <a:picLocks noChangeAspect="1"/>
          </p:cNvPicPr>
          <p:nvPr/>
        </p:nvPicPr>
        <p:blipFill>
          <a:blip r:embed="rId3"/>
          <a:stretch>
            <a:fillRect/>
          </a:stretch>
        </p:blipFill>
        <p:spPr>
          <a:xfrm>
            <a:off x="8252130" y="167328"/>
            <a:ext cx="3802710" cy="3604572"/>
          </a:xfrm>
          <a:prstGeom prst="rect">
            <a:avLst/>
          </a:prstGeom>
        </p:spPr>
      </p:pic>
      <p:pic>
        <p:nvPicPr>
          <p:cNvPr id="5" name="Picture 4"/>
          <p:cNvPicPr>
            <a:picLocks noChangeAspect="1"/>
          </p:cNvPicPr>
          <p:nvPr/>
        </p:nvPicPr>
        <p:blipFill>
          <a:blip r:embed="rId4"/>
          <a:stretch>
            <a:fillRect/>
          </a:stretch>
        </p:blipFill>
        <p:spPr>
          <a:xfrm>
            <a:off x="3395417" y="3238500"/>
            <a:ext cx="5566051" cy="3073400"/>
          </a:xfrm>
          <a:prstGeom prst="rect">
            <a:avLst/>
          </a:prstGeom>
        </p:spPr>
      </p:pic>
    </p:spTree>
    <p:extLst>
      <p:ext uri="{BB962C8B-B14F-4D97-AF65-F5344CB8AC3E}">
        <p14:creationId xmlns:p14="http://schemas.microsoft.com/office/powerpoint/2010/main" val="66771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Robots Today</a:t>
            </a:r>
            <a:endParaRPr lang="en-US" dirty="0"/>
          </a:p>
        </p:txBody>
      </p:sp>
      <p:sp>
        <p:nvSpPr>
          <p:cNvPr id="3" name="Content Placeholder 2"/>
          <p:cNvSpPr>
            <a:spLocks noGrp="1"/>
          </p:cNvSpPr>
          <p:nvPr>
            <p:ph idx="1"/>
          </p:nvPr>
        </p:nvSpPr>
        <p:spPr/>
        <p:txBody>
          <a:bodyPr/>
          <a:lstStyle/>
          <a:p>
            <a:pPr marL="0" indent="0">
              <a:buNone/>
            </a:pPr>
            <a:r>
              <a:rPr lang="en-US" dirty="0" smtClean="0"/>
              <a:t>New Japanese hotel nearly fully staffed with robots</a:t>
            </a:r>
          </a:p>
          <a:p>
            <a:pPr marL="0" indent="0">
              <a:buNone/>
            </a:pPr>
            <a:r>
              <a:rPr lang="en-US" dirty="0" smtClean="0"/>
              <a:t>Robot chefs</a:t>
            </a:r>
          </a:p>
          <a:p>
            <a:pPr marL="0" indent="0">
              <a:buNone/>
            </a:pPr>
            <a:endParaRPr lang="en-US" dirty="0"/>
          </a:p>
          <a:p>
            <a:pPr marL="0" indent="0">
              <a:buNone/>
            </a:pPr>
            <a:endParaRPr lang="en-US" dirty="0"/>
          </a:p>
        </p:txBody>
      </p:sp>
      <p:pic>
        <p:nvPicPr>
          <p:cNvPr id="1026" name="Picture 2" descr="https://tctechcrunch2011.files.wordpress.com/2015/04/moley-robotic-chef.jpg?w=10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663" y="2709159"/>
            <a:ext cx="5721639" cy="321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020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3952"/>
            <a:ext cx="10515600" cy="1325563"/>
          </a:xfrm>
        </p:spPr>
        <p:txBody>
          <a:bodyPr/>
          <a:lstStyle/>
          <a:p>
            <a:r>
              <a:rPr lang="en-US" dirty="0" smtClean="0"/>
              <a:t>Robots Today</a:t>
            </a:r>
            <a:endParaRPr lang="en-US" dirty="0"/>
          </a:p>
        </p:txBody>
      </p:sp>
      <p:sp>
        <p:nvSpPr>
          <p:cNvPr id="3" name="Content Placeholder 2"/>
          <p:cNvSpPr>
            <a:spLocks noGrp="1"/>
          </p:cNvSpPr>
          <p:nvPr>
            <p:ph idx="1"/>
          </p:nvPr>
        </p:nvSpPr>
        <p:spPr/>
        <p:txBody>
          <a:bodyPr>
            <a:normAutofit fontScale="62500" lnSpcReduction="20000"/>
          </a:bodyPr>
          <a:lstStyle/>
          <a:p>
            <a:r>
              <a:rPr lang="en-US" strike="sngStrike" dirty="0" smtClean="0">
                <a:hlinkClick r:id="rId3"/>
              </a:rPr>
              <a:t>https</a:t>
            </a:r>
            <a:r>
              <a:rPr lang="en-US" strike="sngStrike" dirty="0">
                <a:hlinkClick r:id="rId3"/>
              </a:rPr>
              <a:t>://</a:t>
            </a:r>
            <a:r>
              <a:rPr lang="en-US" strike="sngStrike" dirty="0" smtClean="0">
                <a:hlinkClick r:id="rId3"/>
              </a:rPr>
              <a:t>www.youtube.com/watch?v=0jXI5p3zSZI</a:t>
            </a:r>
            <a:endParaRPr lang="en-US" strike="sngStrike" dirty="0" smtClean="0"/>
          </a:p>
          <a:p>
            <a:r>
              <a:rPr lang="en-US" dirty="0" smtClean="0"/>
              <a:t>mini </a:t>
            </a:r>
            <a:r>
              <a:rPr lang="en-US" dirty="0"/>
              <a:t>swarm robots </a:t>
            </a:r>
            <a:r>
              <a:rPr lang="en-US" dirty="0">
                <a:hlinkClick r:id="rId4"/>
              </a:rPr>
              <a:t>http://</a:t>
            </a:r>
            <a:r>
              <a:rPr lang="en-US" dirty="0" smtClean="0">
                <a:hlinkClick r:id="rId4"/>
              </a:rPr>
              <a:t>lmoroney.blogspot.com/2015/04/swarms-of-miniature-robots.html</a:t>
            </a:r>
            <a:r>
              <a:rPr lang="en-US" dirty="0" smtClean="0"/>
              <a:t> </a:t>
            </a:r>
            <a:endParaRPr lang="en-US" dirty="0"/>
          </a:p>
          <a:p>
            <a:r>
              <a:rPr lang="en-US" strike="sngStrike" dirty="0">
                <a:hlinkClick r:id="rId5"/>
              </a:rPr>
              <a:t>https://www.youtube.com/watch?v=6feEE716UEk</a:t>
            </a:r>
            <a:r>
              <a:rPr lang="en-US" dirty="0"/>
              <a:t> </a:t>
            </a:r>
          </a:p>
          <a:p>
            <a:r>
              <a:rPr lang="en-US" dirty="0" err="1"/>
              <a:t>nexi</a:t>
            </a:r>
            <a:r>
              <a:rPr lang="en-US" dirty="0"/>
              <a:t> </a:t>
            </a:r>
            <a:r>
              <a:rPr lang="en-US" dirty="0" smtClean="0"/>
              <a:t> </a:t>
            </a:r>
            <a:r>
              <a:rPr lang="en-US" dirty="0" smtClean="0">
                <a:hlinkClick r:id="rId6"/>
              </a:rPr>
              <a:t>https</a:t>
            </a:r>
            <a:r>
              <a:rPr lang="en-US" dirty="0">
                <a:hlinkClick r:id="rId6"/>
              </a:rPr>
              <a:t>://</a:t>
            </a:r>
            <a:r>
              <a:rPr lang="en-US" dirty="0" smtClean="0">
                <a:hlinkClick r:id="rId6"/>
              </a:rPr>
              <a:t>www.youtube.com/watch?v=aQS2zxmrrrA</a:t>
            </a:r>
            <a:r>
              <a:rPr lang="en-US" dirty="0" smtClean="0"/>
              <a:t> </a:t>
            </a:r>
            <a:endParaRPr lang="en-US" dirty="0"/>
          </a:p>
          <a:p>
            <a:r>
              <a:rPr lang="en-US" dirty="0"/>
              <a:t>robot learns like toddler </a:t>
            </a:r>
            <a:r>
              <a:rPr lang="en-US" dirty="0">
                <a:hlinkClick r:id="rId7"/>
              </a:rPr>
              <a:t>https://www.youtube.com/watch?v=U-FOr7hEw1c</a:t>
            </a:r>
            <a:r>
              <a:rPr lang="en-US" dirty="0"/>
              <a:t> </a:t>
            </a:r>
          </a:p>
          <a:p>
            <a:r>
              <a:rPr lang="en-US" dirty="0" smtClean="0"/>
              <a:t>spot </a:t>
            </a:r>
            <a:r>
              <a:rPr lang="en-US" dirty="0" err="1" smtClean="0"/>
              <a:t>boston</a:t>
            </a:r>
            <a:r>
              <a:rPr lang="en-US" dirty="0" smtClean="0"/>
              <a:t> </a:t>
            </a:r>
            <a:r>
              <a:rPr lang="en-US" dirty="0" err="1" smtClean="0"/>
              <a:t>dyn</a:t>
            </a:r>
            <a:r>
              <a:rPr lang="en-US" dirty="0" smtClean="0"/>
              <a:t> </a:t>
            </a:r>
            <a:r>
              <a:rPr lang="en-US" dirty="0" smtClean="0">
                <a:hlinkClick r:id="rId8"/>
              </a:rPr>
              <a:t>https</a:t>
            </a:r>
            <a:r>
              <a:rPr lang="en-US" dirty="0">
                <a:hlinkClick r:id="rId8"/>
              </a:rPr>
              <a:t>://</a:t>
            </a:r>
            <a:r>
              <a:rPr lang="en-US" dirty="0" smtClean="0">
                <a:hlinkClick r:id="rId8"/>
              </a:rPr>
              <a:t>www.youtube.com/watch?v=M8YjvHYbZ9w</a:t>
            </a:r>
            <a:endParaRPr lang="en-US" dirty="0" smtClean="0"/>
          </a:p>
          <a:p>
            <a:r>
              <a:rPr lang="en-US" b="1" dirty="0" smtClean="0"/>
              <a:t>Atlas </a:t>
            </a:r>
            <a:r>
              <a:rPr lang="en-US" b="1" dirty="0" err="1" smtClean="0"/>
              <a:t>boston</a:t>
            </a:r>
            <a:r>
              <a:rPr lang="en-US" b="1" dirty="0" smtClean="0"/>
              <a:t> </a:t>
            </a:r>
            <a:r>
              <a:rPr lang="en-US" b="1" dirty="0" err="1" smtClean="0"/>
              <a:t>dyn</a:t>
            </a:r>
            <a:r>
              <a:rPr lang="en-US" b="1" dirty="0" smtClean="0"/>
              <a:t> https</a:t>
            </a:r>
            <a:r>
              <a:rPr lang="en-US" b="1" dirty="0"/>
              <a:t>://www.youtube.com/watch?v=rVlhMGQgDkY</a:t>
            </a:r>
          </a:p>
          <a:p>
            <a:r>
              <a:rPr lang="en-US" dirty="0"/>
              <a:t>2.15 on </a:t>
            </a:r>
            <a:r>
              <a:rPr lang="en-US" dirty="0" err="1"/>
              <a:t>boston</a:t>
            </a:r>
            <a:r>
              <a:rPr lang="en-US" dirty="0"/>
              <a:t> dynamics spot</a:t>
            </a:r>
          </a:p>
          <a:p>
            <a:r>
              <a:rPr lang="en-US" dirty="0">
                <a:hlinkClick r:id="rId9"/>
              </a:rPr>
              <a:t>https://www.youtube.com/watch?v=QVdQM47Av20</a:t>
            </a:r>
            <a:r>
              <a:rPr lang="en-US" dirty="0"/>
              <a:t> </a:t>
            </a:r>
            <a:endParaRPr lang="en-US" dirty="0" smtClean="0"/>
          </a:p>
          <a:p>
            <a:r>
              <a:rPr lang="en-US" dirty="0"/>
              <a:t>very human looking robots </a:t>
            </a:r>
            <a:r>
              <a:rPr lang="en-US" dirty="0">
                <a:hlinkClick r:id="rId10"/>
              </a:rPr>
              <a:t>https://www.youtube.com/watch?v=MaTfzYDZG8c</a:t>
            </a:r>
            <a:endParaRPr lang="en-US" dirty="0"/>
          </a:p>
          <a:p>
            <a:r>
              <a:rPr lang="en-US" dirty="0"/>
              <a:t>NAO &amp; Pepper robots</a:t>
            </a:r>
          </a:p>
          <a:p>
            <a:r>
              <a:rPr lang="en-US" dirty="0">
                <a:hlinkClick r:id="rId11"/>
              </a:rPr>
              <a:t>https://www.youtube.com/watch?v=nNbj2G3GmAo</a:t>
            </a:r>
            <a:endParaRPr lang="en-US" dirty="0"/>
          </a:p>
          <a:p>
            <a:r>
              <a:rPr lang="en-US" dirty="0">
                <a:hlinkClick r:id="rId12"/>
              </a:rPr>
              <a:t>http://www.jibo.com</a:t>
            </a:r>
            <a:r>
              <a:rPr lang="en-US" dirty="0"/>
              <a:t> </a:t>
            </a:r>
          </a:p>
          <a:p>
            <a:endParaRPr lang="en-US" dirty="0"/>
          </a:p>
          <a:p>
            <a:endParaRPr lang="en-US" dirty="0"/>
          </a:p>
        </p:txBody>
      </p:sp>
    </p:spTree>
    <p:extLst>
      <p:ext uri="{BB962C8B-B14F-4D97-AF65-F5344CB8AC3E}">
        <p14:creationId xmlns:p14="http://schemas.microsoft.com/office/powerpoint/2010/main" val="352233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a:t>
            </a:r>
            <a:r>
              <a:rPr lang="en-US" dirty="0"/>
              <a:t>near future... Robots will take our </a:t>
            </a:r>
            <a:r>
              <a:rPr lang="en-US" dirty="0" smtClean="0"/>
              <a:t>jobs</a:t>
            </a:r>
            <a:endParaRPr lang="en-US" dirty="0"/>
          </a:p>
        </p:txBody>
      </p:sp>
      <p:sp>
        <p:nvSpPr>
          <p:cNvPr id="3" name="Content Placeholder 2"/>
          <p:cNvSpPr>
            <a:spLocks noGrp="1"/>
          </p:cNvSpPr>
          <p:nvPr>
            <p:ph idx="1"/>
          </p:nvPr>
        </p:nvSpPr>
        <p:spPr>
          <a:xfrm>
            <a:off x="838200" y="1825625"/>
            <a:ext cx="4379259" cy="4351338"/>
          </a:xfrm>
        </p:spPr>
        <p:txBody>
          <a:bodyPr/>
          <a:lstStyle/>
          <a:p>
            <a:r>
              <a:rPr lang="en-US" dirty="0" smtClean="0"/>
              <a:t>Pharmacists</a:t>
            </a:r>
          </a:p>
          <a:p>
            <a:r>
              <a:rPr lang="en-US" dirty="0" smtClean="0"/>
              <a:t>Drivers</a:t>
            </a:r>
          </a:p>
          <a:p>
            <a:r>
              <a:rPr lang="en-US" dirty="0" smtClean="0"/>
              <a:t>Store Clerks</a:t>
            </a:r>
          </a:p>
          <a:p>
            <a:r>
              <a:rPr lang="en-US" dirty="0" smtClean="0"/>
              <a:t>Soldiers</a:t>
            </a:r>
          </a:p>
          <a:p>
            <a:r>
              <a:rPr lang="en-US" dirty="0" smtClean="0"/>
              <a:t>Marketing</a:t>
            </a:r>
          </a:p>
          <a:p>
            <a:r>
              <a:rPr lang="en-US" dirty="0" smtClean="0"/>
              <a:t>Programming</a:t>
            </a:r>
          </a:p>
          <a:p>
            <a:endParaRPr lang="en-US" dirty="0"/>
          </a:p>
        </p:txBody>
      </p:sp>
      <p:sp>
        <p:nvSpPr>
          <p:cNvPr id="4" name="Content Placeholder 2"/>
          <p:cNvSpPr txBox="1">
            <a:spLocks/>
          </p:cNvSpPr>
          <p:nvPr/>
        </p:nvSpPr>
        <p:spPr>
          <a:xfrm>
            <a:off x="5334000" y="1825625"/>
            <a:ext cx="437925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Forbes predicts 45%</a:t>
            </a:r>
            <a:endParaRPr lang="en-US" dirty="0"/>
          </a:p>
        </p:txBody>
      </p:sp>
    </p:spTree>
    <p:extLst>
      <p:ext uri="{BB962C8B-B14F-4D97-AF65-F5344CB8AC3E}">
        <p14:creationId xmlns:p14="http://schemas.microsoft.com/office/powerpoint/2010/main" val="3207589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Moore's Law</a:t>
            </a:r>
            <a:endParaRPr lang="en-US" dirty="0"/>
          </a:p>
        </p:txBody>
      </p:sp>
      <p:sp>
        <p:nvSpPr>
          <p:cNvPr id="3" name="Content Placeholder 2"/>
          <p:cNvSpPr>
            <a:spLocks noGrp="1"/>
          </p:cNvSpPr>
          <p:nvPr>
            <p:ph idx="1"/>
          </p:nvPr>
        </p:nvSpPr>
        <p:spPr/>
        <p:txBody>
          <a:bodyPr/>
          <a:lstStyle/>
          <a:p>
            <a:pPr marL="0" indent="0">
              <a:buNone/>
            </a:pPr>
            <a:r>
              <a:rPr lang="en-US" dirty="0"/>
              <a:t>Computing power doubles approximately every two years.</a:t>
            </a:r>
          </a:p>
        </p:txBody>
      </p:sp>
    </p:spTree>
    <p:extLst>
      <p:ext uri="{BB962C8B-B14F-4D97-AF65-F5344CB8AC3E}">
        <p14:creationId xmlns:p14="http://schemas.microsoft.com/office/powerpoint/2010/main" val="22029863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700" y="317501"/>
            <a:ext cx="10299700" cy="1016000"/>
          </a:xfrm>
        </p:spPr>
        <p:txBody>
          <a:bodyPr>
            <a:normAutofit fontScale="90000"/>
          </a:bodyPr>
          <a:lstStyle/>
          <a:p>
            <a:pPr algn="ctr"/>
            <a:r>
              <a:rPr lang="en-US" dirty="0" smtClean="0"/>
              <a:t/>
            </a:r>
            <a:br>
              <a:rPr lang="en-US" dirty="0" smtClean="0"/>
            </a:br>
            <a:r>
              <a:rPr lang="en-US" dirty="0" smtClean="0"/>
              <a:t>Can the Singularity happen?</a:t>
            </a:r>
            <a:r>
              <a:rPr lang="en-US" dirty="0"/>
              <a:t/>
            </a:r>
            <a:br>
              <a:rPr lang="en-US" dirty="0"/>
            </a:br>
            <a:endParaRPr lang="en-US" sz="1800" dirty="0"/>
          </a:p>
        </p:txBody>
      </p:sp>
      <p:sp>
        <p:nvSpPr>
          <p:cNvPr id="3" name="Title 1"/>
          <p:cNvSpPr txBox="1">
            <a:spLocks/>
          </p:cNvSpPr>
          <p:nvPr/>
        </p:nvSpPr>
        <p:spPr>
          <a:xfrm>
            <a:off x="901700" y="1333501"/>
            <a:ext cx="10299700" cy="1016000"/>
          </a:xfrm>
          <a:prstGeom prst="rect">
            <a:avLst/>
          </a:prstGeom>
        </p:spPr>
        <p:txBody>
          <a:bodyPr vert="horz" lIns="91440" tIns="45720" rIns="91440" bIns="45720" rtlCol="0" anchor="ctr">
            <a:noAutofit/>
          </a:bodyPr>
          <a:lstStyle>
            <a:lvl1pPr algn="ctr">
              <a:lnSpc>
                <a:spcPct val="90000"/>
              </a:lnSpc>
              <a:spcBef>
                <a:spcPct val="0"/>
              </a:spcBef>
              <a:buNone/>
              <a:defRPr sz="4400">
                <a:latin typeface="+mj-lt"/>
                <a:ea typeface="+mj-ea"/>
                <a:cs typeface="+mj-cs"/>
              </a:defRPr>
            </a:lvl1pPr>
          </a:lstStyle>
          <a:p>
            <a:r>
              <a:rPr lang="en-US" sz="4000" dirty="0"/>
              <a:t/>
            </a:r>
            <a:br>
              <a:rPr lang="en-US" sz="4000" dirty="0"/>
            </a:br>
            <a:r>
              <a:rPr lang="en-US" sz="4000" dirty="0"/>
              <a:t>Can machines become sentient or conscious?</a:t>
            </a:r>
            <a:br>
              <a:rPr lang="en-US" sz="4000" dirty="0"/>
            </a:br>
            <a:endParaRPr lang="en-US" sz="4000" dirty="0"/>
          </a:p>
        </p:txBody>
      </p:sp>
      <p:sp>
        <p:nvSpPr>
          <p:cNvPr id="4" name="Title 1"/>
          <p:cNvSpPr txBox="1">
            <a:spLocks/>
          </p:cNvSpPr>
          <p:nvPr/>
        </p:nvSpPr>
        <p:spPr>
          <a:xfrm>
            <a:off x="901700" y="2349501"/>
            <a:ext cx="10299700" cy="1016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Will the machines rise up against us?</a:t>
            </a:r>
            <a:endParaRPr lang="en-US" sz="4000" dirty="0"/>
          </a:p>
        </p:txBody>
      </p:sp>
      <p:sp>
        <p:nvSpPr>
          <p:cNvPr id="5" name="Title 1"/>
          <p:cNvSpPr txBox="1">
            <a:spLocks/>
          </p:cNvSpPr>
          <p:nvPr/>
        </p:nvSpPr>
        <p:spPr>
          <a:xfrm>
            <a:off x="901700" y="3365501"/>
            <a:ext cx="10299700" cy="1016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Or is it all just Hollywood woo?</a:t>
            </a:r>
            <a:endParaRPr lang="en-US" sz="4000" dirty="0"/>
          </a:p>
        </p:txBody>
      </p:sp>
    </p:spTree>
    <p:extLst>
      <p:ext uri="{BB962C8B-B14F-4D97-AF65-F5344CB8AC3E}">
        <p14:creationId xmlns:p14="http://schemas.microsoft.com/office/powerpoint/2010/main" val="247703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if they're not conscious</a:t>
            </a:r>
            <a:endParaRPr lang="en-US" dirty="0"/>
          </a:p>
        </p:txBody>
      </p:sp>
      <p:sp>
        <p:nvSpPr>
          <p:cNvPr id="3" name="Content Placeholder 2"/>
          <p:cNvSpPr>
            <a:spLocks noGrp="1"/>
          </p:cNvSpPr>
          <p:nvPr>
            <p:ph idx="1"/>
          </p:nvPr>
        </p:nvSpPr>
        <p:spPr/>
        <p:txBody>
          <a:bodyPr/>
          <a:lstStyle/>
          <a:p>
            <a:pPr marL="0" indent="0">
              <a:buNone/>
            </a:pPr>
            <a:r>
              <a:rPr lang="en-US" dirty="0" smtClean="0"/>
              <a:t>We can live and work with them, but</a:t>
            </a:r>
          </a:p>
          <a:p>
            <a:pPr marL="0" indent="0">
              <a:buNone/>
            </a:pPr>
            <a:r>
              <a:rPr lang="en-US" dirty="0" smtClean="0"/>
              <a:t>	can we come to love machines, the way we love humans?</a:t>
            </a:r>
          </a:p>
        </p:txBody>
      </p:sp>
    </p:spTree>
    <p:extLst>
      <p:ext uri="{BB962C8B-B14F-4D97-AF65-F5344CB8AC3E}">
        <p14:creationId xmlns:p14="http://schemas.microsoft.com/office/powerpoint/2010/main" val="1786910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self aware robot?</a:t>
            </a:r>
            <a:endParaRPr lang="en-US" dirty="0"/>
          </a:p>
        </p:txBody>
      </p:sp>
      <p:sp>
        <p:nvSpPr>
          <p:cNvPr id="3" name="Content Placeholder 2"/>
          <p:cNvSpPr>
            <a:spLocks noGrp="1"/>
          </p:cNvSpPr>
          <p:nvPr>
            <p:ph idx="1"/>
          </p:nvPr>
        </p:nvSpPr>
        <p:spPr>
          <a:xfrm>
            <a:off x="838200" y="1690688"/>
            <a:ext cx="10515600" cy="4351338"/>
          </a:xfrm>
        </p:spPr>
        <p:txBody>
          <a:bodyPr/>
          <a:lstStyle/>
          <a:p>
            <a:r>
              <a:rPr lang="en-US" dirty="0" smtClean="0"/>
              <a:t>Niko passes the mirror test</a:t>
            </a:r>
          </a:p>
          <a:p>
            <a:r>
              <a:rPr lang="en-US" dirty="0" smtClean="0"/>
              <a:t>Robots that watch other robots and learn</a:t>
            </a:r>
            <a:endParaRPr lang="en-US" dirty="0"/>
          </a:p>
        </p:txBody>
      </p:sp>
    </p:spTree>
    <p:extLst>
      <p:ext uri="{BB962C8B-B14F-4D97-AF65-F5344CB8AC3E}">
        <p14:creationId xmlns:p14="http://schemas.microsoft.com/office/powerpoint/2010/main" val="29687849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Minds</a:t>
            </a:r>
            <a:endParaRPr lang="en-US" dirty="0"/>
          </a:p>
        </p:txBody>
      </p:sp>
      <p:sp>
        <p:nvSpPr>
          <p:cNvPr id="3" name="Content Placeholder 2"/>
          <p:cNvSpPr>
            <a:spLocks noGrp="1"/>
          </p:cNvSpPr>
          <p:nvPr>
            <p:ph idx="1"/>
          </p:nvPr>
        </p:nvSpPr>
        <p:spPr/>
        <p:txBody>
          <a:bodyPr>
            <a:normAutofit/>
          </a:bodyPr>
          <a:lstStyle/>
          <a:p>
            <a:pPr marL="0" indent="0" algn="ctr">
              <a:buNone/>
            </a:pPr>
            <a:r>
              <a:rPr lang="en-US" sz="4000" dirty="0" smtClean="0"/>
              <a:t>Ray Kurzweil, </a:t>
            </a:r>
            <a:r>
              <a:rPr lang="en-US" sz="4000" dirty="0" err="1" smtClean="0"/>
              <a:t>Michio</a:t>
            </a:r>
            <a:r>
              <a:rPr lang="en-US" sz="4000" dirty="0" smtClean="0"/>
              <a:t> </a:t>
            </a:r>
            <a:r>
              <a:rPr lang="en-US" sz="4000" dirty="0" err="1" smtClean="0"/>
              <a:t>Kaku</a:t>
            </a:r>
            <a:r>
              <a:rPr lang="en-US" sz="4000" dirty="0" smtClean="0"/>
              <a:t>, Stephen Hawking, Steven Pinker, </a:t>
            </a:r>
            <a:r>
              <a:rPr lang="en-US" sz="4000" dirty="0"/>
              <a:t>Marvin </a:t>
            </a:r>
            <a:r>
              <a:rPr lang="en-US" sz="4000" dirty="0" smtClean="0"/>
              <a:t>Minsky, and many other prominent scientists have warned humans that a Singularity can occur and we should be prepared.</a:t>
            </a:r>
          </a:p>
        </p:txBody>
      </p:sp>
    </p:spTree>
    <p:extLst>
      <p:ext uri="{BB962C8B-B14F-4D97-AF65-F5344CB8AC3E}">
        <p14:creationId xmlns:p14="http://schemas.microsoft.com/office/powerpoint/2010/main" val="301460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95975"/>
          </a:xfrm>
        </p:spPr>
        <p:txBody>
          <a:bodyPr/>
          <a:lstStyle/>
          <a:p>
            <a:pPr algn="ctr"/>
            <a:r>
              <a:rPr lang="en-US" dirty="0" smtClean="0"/>
              <a:t>Stanford CompSci professor Eric Roberts believes we have cause to believe we can simulate the brain's processing power in a few years.</a:t>
            </a:r>
            <a:br>
              <a:rPr lang="en-US" dirty="0" smtClean="0"/>
            </a:br>
            <a:r>
              <a:rPr lang="en-US" dirty="0" smtClean="0"/>
              <a:t/>
            </a:r>
            <a:br>
              <a:rPr lang="en-US" dirty="0" smtClean="0"/>
            </a:br>
            <a:r>
              <a:rPr lang="en-US" dirty="0" smtClean="0"/>
              <a:t>After that, we will be downloading consciousness.</a:t>
            </a:r>
            <a:endParaRPr lang="en-US" dirty="0"/>
          </a:p>
        </p:txBody>
      </p:sp>
    </p:spTree>
    <p:extLst>
      <p:ext uri="{BB962C8B-B14F-4D97-AF65-F5344CB8AC3E}">
        <p14:creationId xmlns:p14="http://schemas.microsoft.com/office/powerpoint/2010/main" val="16181705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 Today</a:t>
            </a:r>
            <a:endParaRPr lang="en-US" dirty="0"/>
          </a:p>
        </p:txBody>
      </p:sp>
      <p:sp>
        <p:nvSpPr>
          <p:cNvPr id="3" name="Content Placeholder 2"/>
          <p:cNvSpPr>
            <a:spLocks noGrp="1"/>
          </p:cNvSpPr>
          <p:nvPr>
            <p:ph idx="1"/>
          </p:nvPr>
        </p:nvSpPr>
        <p:spPr/>
        <p:txBody>
          <a:bodyPr/>
          <a:lstStyle/>
          <a:p>
            <a:r>
              <a:rPr lang="en-US" dirty="0" smtClean="0"/>
              <a:t>Thought controlled genes</a:t>
            </a:r>
          </a:p>
          <a:p>
            <a:r>
              <a:rPr lang="en-US" dirty="0" smtClean="0"/>
              <a:t>We can read thoughts in animals</a:t>
            </a:r>
          </a:p>
          <a:p>
            <a:r>
              <a:rPr lang="en-US" dirty="0" smtClean="0"/>
              <a:t>Brain cells on microchips</a:t>
            </a:r>
          </a:p>
          <a:p>
            <a:r>
              <a:rPr lang="en-US" dirty="0" smtClean="0"/>
              <a:t>Microchips on brain cells</a:t>
            </a:r>
          </a:p>
          <a:p>
            <a:r>
              <a:rPr lang="en-US" dirty="0" smtClean="0"/>
              <a:t>Liquid, shape-shifting metals</a:t>
            </a:r>
          </a:p>
          <a:p>
            <a:r>
              <a:rPr lang="en-US" dirty="0" smtClean="0"/>
              <a:t>We can scan food and materials at the molecular level like on Star Trek</a:t>
            </a:r>
            <a:endParaRPr lang="en-US" dirty="0"/>
          </a:p>
        </p:txBody>
      </p:sp>
    </p:spTree>
    <p:extLst>
      <p:ext uri="{BB962C8B-B14F-4D97-AF65-F5344CB8AC3E}">
        <p14:creationId xmlns:p14="http://schemas.microsoft.com/office/powerpoint/2010/main" val="1087552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 Today</a:t>
            </a:r>
            <a:endParaRPr lang="en-US" dirty="0"/>
          </a:p>
        </p:txBody>
      </p:sp>
      <p:sp>
        <p:nvSpPr>
          <p:cNvPr id="3" name="Content Placeholder 2"/>
          <p:cNvSpPr>
            <a:spLocks noGrp="1"/>
          </p:cNvSpPr>
          <p:nvPr>
            <p:ph idx="1"/>
          </p:nvPr>
        </p:nvSpPr>
        <p:spPr/>
        <p:txBody>
          <a:bodyPr>
            <a:normAutofit/>
          </a:bodyPr>
          <a:lstStyle/>
          <a:p>
            <a:r>
              <a:rPr lang="en-US" dirty="0" smtClean="0"/>
              <a:t>Direct brain to brain communications</a:t>
            </a:r>
          </a:p>
          <a:p>
            <a:r>
              <a:rPr lang="en-US" dirty="0" smtClean="0"/>
              <a:t>Non-Invasive </a:t>
            </a:r>
            <a:r>
              <a:rPr lang="en-US" dirty="0"/>
              <a:t>Brain-to-Brain Interface (BBI): Establishing Functional Links between Two </a:t>
            </a:r>
            <a:r>
              <a:rPr lang="en-US" dirty="0" smtClean="0"/>
              <a:t>Brains</a:t>
            </a:r>
          </a:p>
          <a:p>
            <a:pPr lvl="1"/>
            <a:r>
              <a:rPr lang="en-US" dirty="0" smtClean="0"/>
              <a:t>Think about Cylons</a:t>
            </a:r>
          </a:p>
          <a:p>
            <a:r>
              <a:rPr lang="en-US" dirty="0" smtClean="0"/>
              <a:t>Cognitive Computing systems</a:t>
            </a:r>
          </a:p>
          <a:p>
            <a:r>
              <a:rPr lang="en-US" dirty="0" smtClean="0"/>
              <a:t>Bioengineered and plastic blood is a thing</a:t>
            </a:r>
          </a:p>
          <a:p>
            <a:r>
              <a:rPr lang="en-US" dirty="0" smtClean="0"/>
              <a:t>Most hormones are available in artificial form</a:t>
            </a:r>
          </a:p>
          <a:p>
            <a:r>
              <a:rPr lang="en-US" dirty="0" smtClean="0"/>
              <a:t>3D printed molecules and organs</a:t>
            </a: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1919481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Robotic-human enhancements</a:t>
            </a:r>
            <a:endParaRPr lang="en-US" dirty="0"/>
          </a:p>
        </p:txBody>
      </p:sp>
      <p:sp>
        <p:nvSpPr>
          <p:cNvPr id="3" name="Content Placeholder 2"/>
          <p:cNvSpPr>
            <a:spLocks noGrp="1"/>
          </p:cNvSpPr>
          <p:nvPr>
            <p:ph idx="1"/>
          </p:nvPr>
        </p:nvSpPr>
        <p:spPr/>
        <p:txBody>
          <a:bodyPr/>
          <a:lstStyle/>
          <a:p>
            <a:r>
              <a:rPr lang="en-US" dirty="0" smtClean="0"/>
              <a:t>Nanotechnology</a:t>
            </a:r>
          </a:p>
          <a:p>
            <a:r>
              <a:rPr lang="en-US" dirty="0" smtClean="0"/>
              <a:t>Dental, Prosthetics &amp; Exoskeletons</a:t>
            </a:r>
          </a:p>
          <a:p>
            <a:r>
              <a:rPr lang="en-US" dirty="0" smtClean="0"/>
              <a:t>Artificial blood (plastic)</a:t>
            </a:r>
          </a:p>
          <a:p>
            <a:r>
              <a:rPr lang="en-US" dirty="0" smtClean="0"/>
              <a:t>The Argus II Bionic eye</a:t>
            </a:r>
          </a:p>
          <a:p>
            <a:r>
              <a:rPr lang="en-US" dirty="0" smtClean="0"/>
              <a:t>The </a:t>
            </a:r>
            <a:r>
              <a:rPr lang="en-US" dirty="0" err="1" smtClean="0"/>
              <a:t>Transcriptor</a:t>
            </a:r>
            <a:r>
              <a:rPr lang="en-US" dirty="0" smtClean="0"/>
              <a:t>, a biological computing device </a:t>
            </a:r>
          </a:p>
          <a:p>
            <a:pPr lvl="1"/>
            <a:r>
              <a:rPr lang="en-US" dirty="0" smtClean="0"/>
              <a:t>lives inside cells</a:t>
            </a:r>
          </a:p>
          <a:p>
            <a:endParaRPr lang="en-US" dirty="0"/>
          </a:p>
        </p:txBody>
      </p:sp>
    </p:spTree>
    <p:extLst>
      <p:ext uri="{BB962C8B-B14F-4D97-AF65-F5344CB8AC3E}">
        <p14:creationId xmlns:p14="http://schemas.microsoft.com/office/powerpoint/2010/main" val="36689232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Utopia</a:t>
            </a:r>
            <a:endParaRPr lang="en-US" dirty="0"/>
          </a:p>
        </p:txBody>
      </p:sp>
      <p:sp>
        <p:nvSpPr>
          <p:cNvPr id="3" name="Content Placeholder 2"/>
          <p:cNvSpPr>
            <a:spLocks noGrp="1"/>
          </p:cNvSpPr>
          <p:nvPr>
            <p:ph idx="1"/>
          </p:nvPr>
        </p:nvSpPr>
        <p:spPr/>
        <p:txBody>
          <a:bodyPr/>
          <a:lstStyle/>
          <a:p>
            <a:pPr marL="0" indent="0">
              <a:buNone/>
            </a:pPr>
            <a:r>
              <a:rPr lang="en-US" dirty="0" smtClean="0"/>
              <a:t>Nobody needs to work.</a:t>
            </a:r>
          </a:p>
          <a:p>
            <a:pPr marL="0" indent="0">
              <a:buNone/>
            </a:pPr>
            <a:r>
              <a:rPr lang="en-US" dirty="0" smtClean="0"/>
              <a:t>Everybody is healthy and wealthy while robots drive us around, wait on us, act as our physicians, etc..</a:t>
            </a:r>
          </a:p>
          <a:p>
            <a:pPr marL="0" indent="0">
              <a:buNone/>
            </a:pPr>
            <a:r>
              <a:rPr lang="en-US" dirty="0" smtClean="0"/>
              <a:t>Then humans have nearly 100% free time for art, advancement of science, entertainment, etc... </a:t>
            </a:r>
          </a:p>
          <a:p>
            <a:pPr marL="0" indent="0">
              <a:buNone/>
            </a:pPr>
            <a:r>
              <a:rPr lang="en-US" dirty="0"/>
              <a:t>	</a:t>
            </a:r>
            <a:r>
              <a:rPr lang="en-US" dirty="0" smtClean="0"/>
              <a:t>though robots will do art, science and entertainment too</a:t>
            </a:r>
            <a:endParaRPr lang="en-US" dirty="0"/>
          </a:p>
        </p:txBody>
      </p:sp>
    </p:spTree>
    <p:extLst>
      <p:ext uri="{BB962C8B-B14F-4D97-AF65-F5344CB8AC3E}">
        <p14:creationId xmlns:p14="http://schemas.microsoft.com/office/powerpoint/2010/main" val="4733878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Robots of the Future</a:t>
            </a:r>
            <a:endParaRPr lang="en-US" dirty="0"/>
          </a:p>
        </p:txBody>
      </p:sp>
      <p:sp>
        <p:nvSpPr>
          <p:cNvPr id="3" name="Content Placeholder 2"/>
          <p:cNvSpPr>
            <a:spLocks noGrp="1"/>
          </p:cNvSpPr>
          <p:nvPr>
            <p:ph idx="1"/>
          </p:nvPr>
        </p:nvSpPr>
        <p:spPr/>
        <p:txBody>
          <a:bodyPr/>
          <a:lstStyle/>
          <a:p>
            <a:r>
              <a:rPr lang="en-US" dirty="0" err="1" smtClean="0"/>
              <a:t>Cylon</a:t>
            </a:r>
            <a:r>
              <a:rPr lang="en-US" dirty="0" smtClean="0"/>
              <a:t> style robots</a:t>
            </a:r>
          </a:p>
          <a:p>
            <a:r>
              <a:rPr lang="en-US" dirty="0" smtClean="0"/>
              <a:t>Organic, free-range, robots</a:t>
            </a:r>
          </a:p>
          <a:p>
            <a:r>
              <a:rPr lang="en-US" dirty="0"/>
              <a:t>Blended </a:t>
            </a:r>
            <a:r>
              <a:rPr lang="en-US" dirty="0" smtClean="0"/>
              <a:t>Humanoid-Robot beings</a:t>
            </a:r>
          </a:p>
          <a:p>
            <a:endParaRPr lang="en-US" dirty="0"/>
          </a:p>
        </p:txBody>
      </p:sp>
    </p:spTree>
    <p:extLst>
      <p:ext uri="{BB962C8B-B14F-4D97-AF65-F5344CB8AC3E}">
        <p14:creationId xmlns:p14="http://schemas.microsoft.com/office/powerpoint/2010/main" val="3889830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261636" y="4983521"/>
            <a:ext cx="2119745" cy="1692484"/>
          </a:xfrm>
          <a:prstGeom prst="rect">
            <a:avLst/>
          </a:prstGeom>
        </p:spPr>
      </p:pic>
      <p:sp>
        <p:nvSpPr>
          <p:cNvPr id="2" name="Title 1"/>
          <p:cNvSpPr>
            <a:spLocks noGrp="1"/>
          </p:cNvSpPr>
          <p:nvPr>
            <p:ph type="title"/>
          </p:nvPr>
        </p:nvSpPr>
        <p:spPr/>
        <p:txBody>
          <a:bodyPr/>
          <a:lstStyle/>
          <a:p>
            <a:r>
              <a:rPr lang="en-US" dirty="0"/>
              <a:t>Thought </a:t>
            </a:r>
            <a:r>
              <a:rPr lang="en-US" dirty="0" smtClean="0"/>
              <a:t>experiment</a:t>
            </a:r>
            <a:endParaRPr lang="en-US" dirty="0"/>
          </a:p>
        </p:txBody>
      </p:sp>
      <p:sp>
        <p:nvSpPr>
          <p:cNvPr id="3" name="Content Placeholder 2"/>
          <p:cNvSpPr>
            <a:spLocks noGrp="1"/>
          </p:cNvSpPr>
          <p:nvPr>
            <p:ph idx="1"/>
          </p:nvPr>
        </p:nvSpPr>
        <p:spPr>
          <a:xfrm>
            <a:off x="824223" y="4355732"/>
            <a:ext cx="10636827" cy="904009"/>
          </a:xfrm>
        </p:spPr>
        <p:txBody>
          <a:bodyPr>
            <a:normAutofit/>
          </a:bodyPr>
          <a:lstStyle/>
          <a:p>
            <a:pPr marL="0" indent="0">
              <a:buNone/>
            </a:pPr>
            <a:r>
              <a:rPr lang="en-US" dirty="0" smtClean="0"/>
              <a:t>The chips do what the neurons did, so your behavior and memory never change.</a:t>
            </a:r>
          </a:p>
        </p:txBody>
      </p:sp>
      <p:sp>
        <p:nvSpPr>
          <p:cNvPr id="4" name="Rectangle 3"/>
          <p:cNvSpPr/>
          <p:nvPr/>
        </p:nvSpPr>
        <p:spPr>
          <a:xfrm>
            <a:off x="2426156" y="5374770"/>
            <a:ext cx="4317544" cy="954107"/>
          </a:xfrm>
          <a:prstGeom prst="rect">
            <a:avLst/>
          </a:prstGeom>
        </p:spPr>
        <p:txBody>
          <a:bodyPr wrap="square">
            <a:spAutoFit/>
          </a:bodyPr>
          <a:lstStyle/>
          <a:p>
            <a:r>
              <a:rPr lang="en-US" sz="2800" i="1" dirty="0"/>
              <a:t>Are you still human? </a:t>
            </a:r>
            <a:endParaRPr lang="en-US" sz="2800" i="1" dirty="0" smtClean="0"/>
          </a:p>
          <a:p>
            <a:r>
              <a:rPr lang="en-US" sz="2800" i="1" dirty="0" smtClean="0"/>
              <a:t>At </a:t>
            </a:r>
            <a:r>
              <a:rPr lang="en-US" sz="2800" i="1" dirty="0"/>
              <a:t>which point are you not?</a:t>
            </a:r>
          </a:p>
        </p:txBody>
      </p:sp>
      <p:sp>
        <p:nvSpPr>
          <p:cNvPr id="5" name="TextBox 4"/>
          <p:cNvSpPr txBox="1"/>
          <p:nvPr/>
        </p:nvSpPr>
        <p:spPr>
          <a:xfrm>
            <a:off x="838200" y="1610591"/>
            <a:ext cx="10768445" cy="954107"/>
          </a:xfrm>
          <a:prstGeom prst="rect">
            <a:avLst/>
          </a:prstGeom>
          <a:noFill/>
        </p:spPr>
        <p:txBody>
          <a:bodyPr wrap="square" rtlCol="0">
            <a:spAutoFit/>
          </a:bodyPr>
          <a:lstStyle/>
          <a:p>
            <a:r>
              <a:rPr lang="en-US" sz="2800" dirty="0"/>
              <a:t>Suppose surgeons replaced one of your hundred billion neurons with a microchip. </a:t>
            </a:r>
          </a:p>
        </p:txBody>
      </p:sp>
      <p:sp>
        <p:nvSpPr>
          <p:cNvPr id="6" name="TextBox 5"/>
          <p:cNvSpPr txBox="1"/>
          <p:nvPr/>
        </p:nvSpPr>
        <p:spPr>
          <a:xfrm>
            <a:off x="838199" y="2669267"/>
            <a:ext cx="10636827" cy="523220"/>
          </a:xfrm>
          <a:prstGeom prst="rect">
            <a:avLst/>
          </a:prstGeom>
          <a:noFill/>
        </p:spPr>
        <p:txBody>
          <a:bodyPr wrap="square" rtlCol="0">
            <a:spAutoFit/>
          </a:bodyPr>
          <a:lstStyle/>
          <a:p>
            <a:r>
              <a:rPr lang="en-US" sz="2800" dirty="0"/>
              <a:t>Presumably you would feel and behave exactly as before.  </a:t>
            </a:r>
          </a:p>
        </p:txBody>
      </p:sp>
      <p:sp>
        <p:nvSpPr>
          <p:cNvPr id="7" name="TextBox 6"/>
          <p:cNvSpPr txBox="1"/>
          <p:nvPr/>
        </p:nvSpPr>
        <p:spPr>
          <a:xfrm>
            <a:off x="838199" y="3297056"/>
            <a:ext cx="11163300" cy="954107"/>
          </a:xfrm>
          <a:prstGeom prst="rect">
            <a:avLst/>
          </a:prstGeom>
          <a:noFill/>
        </p:spPr>
        <p:txBody>
          <a:bodyPr wrap="square" rtlCol="0">
            <a:spAutoFit/>
          </a:bodyPr>
          <a:lstStyle/>
          <a:p>
            <a:r>
              <a:rPr lang="en-US" sz="2800" dirty="0"/>
              <a:t>Then they replace a second one, and a third one, and so on, until more</a:t>
            </a:r>
          </a:p>
          <a:p>
            <a:r>
              <a:rPr lang="en-US" sz="2800" dirty="0"/>
              <a:t>and more of your brain becomes silicon. </a:t>
            </a:r>
          </a:p>
        </p:txBody>
      </p:sp>
    </p:spTree>
    <p:extLst>
      <p:ext uri="{BB962C8B-B14F-4D97-AF65-F5344CB8AC3E}">
        <p14:creationId xmlns:p14="http://schemas.microsoft.com/office/powerpoint/2010/main" val="272193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beginning...</a:t>
            </a:r>
            <a:endParaRPr lang="en-US" dirty="0"/>
          </a:p>
        </p:txBody>
      </p:sp>
      <p:pic>
        <p:nvPicPr>
          <p:cNvPr id="3074" name="Picture 2" descr="https://farm4.staticflickr.com/3912/14480762804_ab21fe0678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3596678" cy="449838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76277" y="1960755"/>
            <a:ext cx="7115723" cy="3953179"/>
          </a:xfrm>
        </p:spPr>
      </p:pic>
      <p:pic>
        <p:nvPicPr>
          <p:cNvPr id="9" name="Content Placeholder 2"/>
          <p:cNvPicPr>
            <a:picLocks noChangeAspect="1"/>
          </p:cNvPicPr>
          <p:nvPr/>
        </p:nvPicPr>
        <p:blipFill>
          <a:blip r:embed="rId5"/>
          <a:stretch>
            <a:fillRect/>
          </a:stretch>
        </p:blipFill>
        <p:spPr>
          <a:xfrm>
            <a:off x="5076277" y="1644680"/>
            <a:ext cx="7082083" cy="4730720"/>
          </a:xfrm>
          <a:prstGeom prst="rect">
            <a:avLst/>
          </a:prstGeom>
        </p:spPr>
      </p:pic>
    </p:spTree>
    <p:extLst>
      <p:ext uri="{BB962C8B-B14F-4D97-AF65-F5344CB8AC3E}">
        <p14:creationId xmlns:p14="http://schemas.microsoft.com/office/powerpoint/2010/main" val="171912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we start with Artificial Intelligence...</a:t>
            </a:r>
            <a:endParaRPr lang="en-US" dirty="0"/>
          </a:p>
        </p:txBody>
      </p:sp>
      <p:sp>
        <p:nvSpPr>
          <p:cNvPr id="3" name="Content Placeholder 2"/>
          <p:cNvSpPr>
            <a:spLocks noGrp="1"/>
          </p:cNvSpPr>
          <p:nvPr>
            <p:ph idx="1"/>
          </p:nvPr>
        </p:nvSpPr>
        <p:spPr>
          <a:xfrm>
            <a:off x="838200" y="1825625"/>
            <a:ext cx="5092700" cy="4351338"/>
          </a:xfrm>
        </p:spPr>
        <p:txBody>
          <a:bodyPr>
            <a:normAutofit/>
          </a:bodyPr>
          <a:lstStyle/>
          <a:p>
            <a:pPr marL="0" indent="0">
              <a:buNone/>
            </a:pPr>
            <a:r>
              <a:rPr lang="en-US" dirty="0" smtClean="0"/>
              <a:t>+</a:t>
            </a:r>
            <a:r>
              <a:rPr lang="en-US" dirty="0"/>
              <a:t>Robotics</a:t>
            </a:r>
          </a:p>
          <a:p>
            <a:pPr marL="0" indent="0">
              <a:buNone/>
            </a:pPr>
            <a:r>
              <a:rPr lang="en-US" dirty="0"/>
              <a:t>+</a:t>
            </a:r>
            <a:r>
              <a:rPr lang="en-US" dirty="0" smtClean="0"/>
              <a:t>Brain/cognitive sciences</a:t>
            </a:r>
            <a:endParaRPr lang="en-US" dirty="0"/>
          </a:p>
          <a:p>
            <a:pPr marL="0" indent="0">
              <a:buNone/>
            </a:pPr>
            <a:r>
              <a:rPr lang="en-US" dirty="0"/>
              <a:t>+Genetics </a:t>
            </a:r>
            <a:r>
              <a:rPr lang="en-US" dirty="0" smtClean="0"/>
              <a:t>engineering</a:t>
            </a:r>
            <a:endParaRPr lang="en-US" dirty="0"/>
          </a:p>
          <a:p>
            <a:pPr marL="0" indent="0">
              <a:buNone/>
            </a:pPr>
            <a:r>
              <a:rPr lang="en-US" dirty="0" smtClean="0"/>
              <a:t>+</a:t>
            </a:r>
            <a:r>
              <a:rPr lang="en-US" dirty="0"/>
              <a:t>Shape </a:t>
            </a:r>
            <a:r>
              <a:rPr lang="en-US" dirty="0" smtClean="0"/>
              <a:t>shifting metals</a:t>
            </a:r>
            <a:endParaRPr lang="en-US" dirty="0"/>
          </a:p>
          <a:p>
            <a:pPr marL="0" indent="0">
              <a:buNone/>
            </a:pPr>
            <a:r>
              <a:rPr lang="en-US" dirty="0" smtClean="0"/>
              <a:t>+Organs grown in </a:t>
            </a:r>
            <a:r>
              <a:rPr lang="en-US" dirty="0"/>
              <a:t>the </a:t>
            </a:r>
            <a:r>
              <a:rPr lang="en-US" dirty="0" smtClean="0"/>
              <a:t>lab</a:t>
            </a:r>
            <a:endParaRPr lang="en-US" dirty="0"/>
          </a:p>
          <a:p>
            <a:endParaRPr lang="en-US" dirty="0"/>
          </a:p>
        </p:txBody>
      </p:sp>
      <p:sp>
        <p:nvSpPr>
          <p:cNvPr id="4" name="Content Placeholder 2"/>
          <p:cNvSpPr txBox="1">
            <a:spLocks/>
          </p:cNvSpPr>
          <p:nvPr/>
        </p:nvSpPr>
        <p:spPr>
          <a:xfrm>
            <a:off x="6096000" y="1690688"/>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+Brain cells on computer chips</a:t>
            </a:r>
          </a:p>
          <a:p>
            <a:pPr marL="0" indent="0">
              <a:buFont typeface="Arial" panose="020B0604020202020204" pitchFamily="34" charset="0"/>
              <a:buNone/>
            </a:pPr>
            <a:r>
              <a:rPr lang="en-US" dirty="0" smtClean="0"/>
              <a:t>+Computer chips inside cells</a:t>
            </a:r>
          </a:p>
          <a:p>
            <a:pPr marL="0" indent="0">
              <a:buFont typeface="Arial" panose="020B0604020202020204" pitchFamily="34" charset="0"/>
              <a:buNone/>
            </a:pPr>
            <a:r>
              <a:rPr lang="en-US" dirty="0" smtClean="0"/>
              <a:t>+Nanotechnology</a:t>
            </a:r>
          </a:p>
          <a:p>
            <a:pPr marL="0" indent="0">
              <a:buFont typeface="Arial" panose="020B0604020202020204" pitchFamily="34" charset="0"/>
              <a:buNone/>
            </a:pPr>
            <a:r>
              <a:rPr lang="en-US" dirty="0" smtClean="0"/>
              <a:t>+The Internet and the Cloud</a:t>
            </a:r>
          </a:p>
          <a:p>
            <a:pPr marL="0" indent="0">
              <a:buFont typeface="Arial" panose="020B0604020202020204" pitchFamily="34" charset="0"/>
              <a:buNone/>
            </a:pPr>
            <a:r>
              <a:rPr lang="en-US" dirty="0" smtClean="0"/>
              <a:t>+Organic computing</a:t>
            </a:r>
          </a:p>
          <a:p>
            <a:pPr marL="0" indent="0">
              <a:buFont typeface="Arial" panose="020B0604020202020204" pitchFamily="34" charset="0"/>
              <a:buNone/>
            </a:pPr>
            <a:r>
              <a:rPr lang="en-US" dirty="0" smtClean="0"/>
              <a:t>+Bionics</a:t>
            </a:r>
          </a:p>
          <a:p>
            <a:endParaRPr lang="en-US" dirty="0"/>
          </a:p>
        </p:txBody>
      </p:sp>
    </p:spTree>
    <p:extLst>
      <p:ext uri="{BB962C8B-B14F-4D97-AF65-F5344CB8AC3E}">
        <p14:creationId xmlns:p14="http://schemas.microsoft.com/office/powerpoint/2010/main" val="605146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901700" y="644525"/>
            <a:ext cx="10515600" cy="3319883"/>
          </a:xfrm>
          <a:prstGeom prst="rect">
            <a:avLst/>
          </a:prstGeom>
          <a:noFill/>
        </p:spPr>
        <p:txBody>
          <a:bodyPr wrap="square" rtlCol="0">
            <a:spAutoFit/>
          </a:bodyPr>
          <a:lstStyle/>
          <a:p>
            <a:pPr marL="0" indent="0" algn="ctr">
              <a:buNone/>
            </a:pPr>
            <a:r>
              <a:rPr lang="en-US" dirty="0" smtClean="0"/>
              <a:t>Sum those technologies, then consider the volumes of time, people, and money that goes into these sciences. And Moore's Law.</a:t>
            </a:r>
          </a:p>
          <a:p>
            <a:pPr marL="0" indent="0">
              <a:buNone/>
            </a:pPr>
            <a:endParaRPr lang="en-US" dirty="0"/>
          </a:p>
          <a:p>
            <a:pPr marL="0" indent="0" algn="ctr">
              <a:buNone/>
            </a:pPr>
            <a:r>
              <a:rPr lang="en-US" dirty="0" smtClean="0"/>
              <a:t>Often they are fueled by art and imagination. </a:t>
            </a:r>
          </a:p>
          <a:p>
            <a:endParaRPr lang="en-US" dirty="0" smtClean="0"/>
          </a:p>
          <a:p>
            <a:pPr marL="0" indent="0" algn="ctr">
              <a:buNone/>
            </a:pPr>
            <a:r>
              <a:rPr lang="en-US" dirty="0" smtClean="0"/>
              <a:t>Then mix in the desire for humans to live a long life, and to maximize our health, well being while, and ability while we're here.</a:t>
            </a:r>
          </a:p>
        </p:txBody>
      </p:sp>
      <p:sp>
        <p:nvSpPr>
          <p:cNvPr id="5" name="TextBox 4"/>
          <p:cNvSpPr txBox="1"/>
          <p:nvPr/>
        </p:nvSpPr>
        <p:spPr>
          <a:xfrm>
            <a:off x="901700" y="4559300"/>
            <a:ext cx="10515600" cy="523220"/>
          </a:xfrm>
          <a:prstGeom prst="rect">
            <a:avLst/>
          </a:prstGeom>
          <a:noFill/>
        </p:spPr>
        <p:txBody>
          <a:bodyPr wrap="square" rtlCol="0">
            <a:spAutoFit/>
          </a:bodyPr>
          <a:lstStyle/>
          <a:p>
            <a:pPr algn="ctr"/>
            <a:r>
              <a:rPr lang="en-US" sz="2800" dirty="0" smtClean="0"/>
              <a:t>What could possibly go wrong?</a:t>
            </a:r>
            <a:endParaRPr lang="en-US" sz="2800" dirty="0"/>
          </a:p>
        </p:txBody>
      </p:sp>
    </p:spTree>
    <p:extLst>
      <p:ext uri="{BB962C8B-B14F-4D97-AF65-F5344CB8AC3E}">
        <p14:creationId xmlns:p14="http://schemas.microsoft.com/office/powerpoint/2010/main" val="4201691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7453" y="2058380"/>
            <a:ext cx="9661237" cy="2326584"/>
          </a:xfrm>
          <a:prstGeom prst="rect">
            <a:avLst/>
          </a:prstGeom>
        </p:spPr>
      </p:pic>
    </p:spTree>
    <p:extLst>
      <p:ext uri="{BB962C8B-B14F-4D97-AF65-F5344CB8AC3E}">
        <p14:creationId xmlns:p14="http://schemas.microsoft.com/office/powerpoint/2010/main" val="17584731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8475" y="249345"/>
            <a:ext cx="6604942" cy="6498124"/>
          </a:xfrm>
          <a:prstGeom prst="rect">
            <a:avLst/>
          </a:prstGeom>
        </p:spPr>
      </p:pic>
    </p:spTree>
    <p:extLst>
      <p:ext uri="{BB962C8B-B14F-4D97-AF65-F5344CB8AC3E}">
        <p14:creationId xmlns:p14="http://schemas.microsoft.com/office/powerpoint/2010/main" val="27862305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destiny?</a:t>
            </a:r>
            <a:endParaRPr lang="en-US" dirty="0"/>
          </a:p>
        </p:txBody>
      </p:sp>
      <p:sp>
        <p:nvSpPr>
          <p:cNvPr id="3" name="Content Placeholder 2"/>
          <p:cNvSpPr>
            <a:spLocks noGrp="1"/>
          </p:cNvSpPr>
          <p:nvPr>
            <p:ph idx="1"/>
          </p:nvPr>
        </p:nvSpPr>
        <p:spPr/>
        <p:txBody>
          <a:bodyPr>
            <a:normAutofit/>
          </a:bodyPr>
          <a:lstStyle/>
          <a:p>
            <a:pPr marL="0" indent="0" algn="ctr">
              <a:buNone/>
            </a:pPr>
            <a:r>
              <a:rPr lang="en-US" sz="4000" dirty="0" smtClean="0"/>
              <a:t>The sum of our hopes, dreams, and imagination that is realized by scientific achievement.</a:t>
            </a:r>
            <a:endParaRPr lang="en-US" sz="4000" dirty="0"/>
          </a:p>
        </p:txBody>
      </p:sp>
    </p:spTree>
    <p:extLst>
      <p:ext uri="{BB962C8B-B14F-4D97-AF65-F5344CB8AC3E}">
        <p14:creationId xmlns:p14="http://schemas.microsoft.com/office/powerpoint/2010/main" val="32778505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destiny?</a:t>
            </a:r>
            <a:endParaRPr lang="en-US" dirty="0"/>
          </a:p>
        </p:txBody>
      </p:sp>
      <p:sp>
        <p:nvSpPr>
          <p:cNvPr id="3" name="Content Placeholder 2"/>
          <p:cNvSpPr>
            <a:spLocks noGrp="1"/>
          </p:cNvSpPr>
          <p:nvPr>
            <p:ph idx="1"/>
          </p:nvPr>
        </p:nvSpPr>
        <p:spPr>
          <a:xfrm>
            <a:off x="838200" y="1825625"/>
            <a:ext cx="4814455" cy="4351338"/>
          </a:xfrm>
        </p:spPr>
        <p:txBody>
          <a:bodyPr/>
          <a:lstStyle/>
          <a:p>
            <a:pPr marL="0" indent="0">
              <a:buNone/>
            </a:pPr>
            <a:r>
              <a:rPr lang="en-US" dirty="0" smtClean="0"/>
              <a:t>Hollywood would like us to think...</a:t>
            </a:r>
          </a:p>
          <a:p>
            <a:pPr marL="0" indent="0">
              <a:buNone/>
            </a:pPr>
            <a:endParaRPr lang="en-US" dirty="0"/>
          </a:p>
          <a:p>
            <a:pPr marL="0" indent="0">
              <a:buNone/>
            </a:pPr>
            <a:r>
              <a:rPr lang="en-US" dirty="0" smtClean="0"/>
              <a:t>Cylons evolved to be more human, then rose up against us</a:t>
            </a:r>
          </a:p>
          <a:p>
            <a:pPr marL="0" indent="0">
              <a:buNone/>
            </a:pPr>
            <a:endParaRPr lang="en-US" dirty="0"/>
          </a:p>
          <a:p>
            <a:endParaRPr lang="en-US" dirty="0"/>
          </a:p>
        </p:txBody>
      </p:sp>
      <p:sp>
        <p:nvSpPr>
          <p:cNvPr id="4" name="Content Placeholder 2"/>
          <p:cNvSpPr txBox="1">
            <a:spLocks/>
          </p:cNvSpPr>
          <p:nvPr/>
        </p:nvSpPr>
        <p:spPr>
          <a:xfrm>
            <a:off x="6258791" y="1825625"/>
            <a:ext cx="481445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AI scientists would like us to think...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We will evolve to become more and more machine, possibly even living in a virtual and immortal world.</a:t>
            </a:r>
          </a:p>
          <a:p>
            <a:pPr marL="0" indent="0">
              <a:buFont typeface="Arial" panose="020B0604020202020204" pitchFamily="34" charset="0"/>
              <a:buNone/>
            </a:pPr>
            <a:endParaRPr lang="en-US" dirty="0" smtClean="0"/>
          </a:p>
          <a:p>
            <a:endParaRPr lang="en-US" dirty="0"/>
          </a:p>
        </p:txBody>
      </p:sp>
    </p:spTree>
    <p:extLst>
      <p:ext uri="{BB962C8B-B14F-4D97-AF65-F5344CB8AC3E}">
        <p14:creationId xmlns:p14="http://schemas.microsoft.com/office/powerpoint/2010/main" val="10650770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340600" cy="5857875"/>
          </a:xfrm>
        </p:spPr>
        <p:txBody>
          <a:bodyPr/>
          <a:lstStyle/>
          <a:p>
            <a:pPr algn="ctr"/>
            <a:r>
              <a:rPr lang="en-US" dirty="0" smtClean="0"/>
              <a:t>I, for one, welcome our new robot overlords.</a:t>
            </a:r>
            <a:endParaRPr lang="en-US" dirty="0"/>
          </a:p>
        </p:txBody>
      </p:sp>
      <p:pic>
        <p:nvPicPr>
          <p:cNvPr id="4100" name="Picture 4" descr="http://miphone-wallpapers.com/backgrounds/futurama-bender-applau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575" y="1008062"/>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51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Artificial Intelligence?</a:t>
            </a:r>
            <a:endParaRPr lang="en-US" dirty="0"/>
          </a:p>
        </p:txBody>
      </p:sp>
      <p:sp>
        <p:nvSpPr>
          <p:cNvPr id="3" name="Content Placeholder 2"/>
          <p:cNvSpPr>
            <a:spLocks noGrp="1"/>
          </p:cNvSpPr>
          <p:nvPr>
            <p:ph idx="1"/>
          </p:nvPr>
        </p:nvSpPr>
        <p:spPr/>
        <p:txBody>
          <a:bodyPr>
            <a:normAutofit/>
          </a:bodyPr>
          <a:lstStyle/>
          <a:p>
            <a:r>
              <a:rPr lang="en-US" dirty="0" smtClean="0"/>
              <a:t>What exactly is intelligence?</a:t>
            </a:r>
          </a:p>
          <a:p>
            <a:r>
              <a:rPr lang="en-US" dirty="0" smtClean="0"/>
              <a:t>What is artificial?</a:t>
            </a:r>
          </a:p>
          <a:p>
            <a:pPr lvl="1"/>
            <a:endParaRPr lang="en-US" dirty="0"/>
          </a:p>
        </p:txBody>
      </p:sp>
    </p:spTree>
    <p:extLst>
      <p:ext uri="{BB962C8B-B14F-4D97-AF65-F5344CB8AC3E}">
        <p14:creationId xmlns:p14="http://schemas.microsoft.com/office/powerpoint/2010/main" val="226225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AI Problems</a:t>
            </a:r>
            <a:endParaRPr lang="en-US" dirty="0"/>
          </a:p>
        </p:txBody>
      </p:sp>
      <p:sp>
        <p:nvSpPr>
          <p:cNvPr id="4" name="Content Placeholder 3"/>
          <p:cNvSpPr>
            <a:spLocks noGrp="1"/>
          </p:cNvSpPr>
          <p:nvPr>
            <p:ph sz="half" idx="2"/>
          </p:nvPr>
        </p:nvSpPr>
        <p:spPr>
          <a:xfrm>
            <a:off x="839788" y="1690688"/>
            <a:ext cx="5157787" cy="3684588"/>
          </a:xfrm>
          <a:solidFill>
            <a:srgbClr val="0070C0"/>
          </a:solidFill>
        </p:spPr>
        <p:txBody>
          <a:bodyPr anchor="ctr">
            <a:normAutofit/>
          </a:bodyPr>
          <a:lstStyle/>
          <a:p>
            <a:pPr marL="0" lvl="1" indent="0" algn="ctr">
              <a:spcBef>
                <a:spcPts val="1000"/>
              </a:spcBef>
              <a:buNone/>
            </a:pPr>
            <a:r>
              <a:rPr lang="en-US" sz="3600" b="1" dirty="0" smtClean="0">
                <a:solidFill>
                  <a:schemeClr val="bg1"/>
                </a:solidFill>
              </a:rPr>
              <a:t>Easy:</a:t>
            </a:r>
          </a:p>
          <a:p>
            <a:pPr marL="0" lvl="1" indent="0" algn="ctr">
              <a:spcBef>
                <a:spcPts val="1000"/>
              </a:spcBef>
              <a:buNone/>
            </a:pPr>
            <a:r>
              <a:rPr lang="en-US" sz="3600" dirty="0" smtClean="0">
                <a:solidFill>
                  <a:schemeClr val="bg1"/>
                </a:solidFill>
              </a:rPr>
              <a:t>Mimicking </a:t>
            </a:r>
            <a:r>
              <a:rPr lang="en-US" sz="3600" dirty="0">
                <a:solidFill>
                  <a:schemeClr val="bg1"/>
                </a:solidFill>
              </a:rPr>
              <a:t>human </a:t>
            </a:r>
            <a:r>
              <a:rPr lang="en-US" sz="3600" dirty="0" smtClean="0">
                <a:solidFill>
                  <a:schemeClr val="bg1"/>
                </a:solidFill>
              </a:rPr>
              <a:t>behaviors,</a:t>
            </a:r>
          </a:p>
          <a:p>
            <a:pPr marL="0" lvl="1" indent="0" algn="ctr">
              <a:spcBef>
                <a:spcPts val="1000"/>
              </a:spcBef>
              <a:buNone/>
            </a:pPr>
            <a:r>
              <a:rPr lang="en-US" sz="3600" dirty="0" smtClean="0">
                <a:solidFill>
                  <a:schemeClr val="bg1"/>
                </a:solidFill>
              </a:rPr>
              <a:t>computations</a:t>
            </a:r>
            <a:endParaRPr lang="en-US" sz="3600" dirty="0">
              <a:solidFill>
                <a:schemeClr val="bg1"/>
              </a:solidFill>
            </a:endParaRPr>
          </a:p>
        </p:txBody>
      </p:sp>
      <p:sp>
        <p:nvSpPr>
          <p:cNvPr id="6" name="Content Placeholder 5"/>
          <p:cNvSpPr>
            <a:spLocks noGrp="1"/>
          </p:cNvSpPr>
          <p:nvPr>
            <p:ph sz="quarter" idx="4"/>
          </p:nvPr>
        </p:nvSpPr>
        <p:spPr>
          <a:xfrm>
            <a:off x="6172200" y="1690688"/>
            <a:ext cx="5183188" cy="3684588"/>
          </a:xfrm>
          <a:solidFill>
            <a:srgbClr val="0070C0"/>
          </a:solidFill>
        </p:spPr>
        <p:txBody>
          <a:bodyPr anchor="ctr">
            <a:normAutofit/>
          </a:bodyPr>
          <a:lstStyle/>
          <a:p>
            <a:pPr marL="0" lvl="1" indent="0" algn="ctr">
              <a:spcBef>
                <a:spcPts val="1000"/>
              </a:spcBef>
              <a:buNone/>
            </a:pPr>
            <a:r>
              <a:rPr lang="en-US" sz="3600" b="1" dirty="0" smtClean="0">
                <a:solidFill>
                  <a:schemeClr val="bg1"/>
                </a:solidFill>
              </a:rPr>
              <a:t>Hard:</a:t>
            </a:r>
          </a:p>
          <a:p>
            <a:pPr marL="0" lvl="1" indent="0" algn="ctr">
              <a:spcBef>
                <a:spcPts val="1000"/>
              </a:spcBef>
              <a:buNone/>
            </a:pPr>
            <a:r>
              <a:rPr lang="en-US" sz="3600" dirty="0" smtClean="0">
                <a:solidFill>
                  <a:schemeClr val="bg1"/>
                </a:solidFill>
              </a:rPr>
              <a:t>Understanding </a:t>
            </a:r>
            <a:r>
              <a:rPr lang="en-US" sz="3600" dirty="0">
                <a:solidFill>
                  <a:schemeClr val="bg1"/>
                </a:solidFill>
              </a:rPr>
              <a:t>the world, subjective experiences, </a:t>
            </a:r>
            <a:r>
              <a:rPr lang="en-US" sz="3600" dirty="0" smtClean="0">
                <a:solidFill>
                  <a:schemeClr val="bg1"/>
                </a:solidFill>
              </a:rPr>
              <a:t>sentience, consciousness, qualia</a:t>
            </a:r>
            <a:endParaRPr lang="en-US" sz="3600" dirty="0">
              <a:solidFill>
                <a:schemeClr val="bg1"/>
              </a:solidFill>
            </a:endParaRPr>
          </a:p>
          <a:p>
            <a:pPr marL="0" indent="0" algn="ctr">
              <a:buNone/>
            </a:pPr>
            <a:endParaRPr lang="en-US" sz="3600" dirty="0">
              <a:solidFill>
                <a:schemeClr val="bg1"/>
              </a:solidFill>
            </a:endParaRPr>
          </a:p>
        </p:txBody>
      </p:sp>
    </p:spTree>
    <p:extLst>
      <p:ext uri="{BB962C8B-B14F-4D97-AF65-F5344CB8AC3E}">
        <p14:creationId xmlns:p14="http://schemas.microsoft.com/office/powerpoint/2010/main" val="17914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fade">
                                      <p:cBhvr>
                                        <p:cTn id="21" dur="500"/>
                                        <p:tgtEl>
                                          <p:spTgt spid="6">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a:stretch>
            <a:fillRect/>
          </a:stretch>
        </p:blipFill>
        <p:spPr>
          <a:xfrm>
            <a:off x="294060" y="382527"/>
            <a:ext cx="4959406" cy="5286761"/>
          </a:xfrm>
          <a:prstGeom prst="rect">
            <a:avLst/>
          </a:prstGeom>
        </p:spPr>
      </p:pic>
      <p:pic>
        <p:nvPicPr>
          <p:cNvPr id="4" name="Picture 3"/>
          <p:cNvPicPr>
            <a:picLocks noChangeAspect="1"/>
          </p:cNvPicPr>
          <p:nvPr/>
        </p:nvPicPr>
        <p:blipFill>
          <a:blip r:embed="rId4"/>
          <a:stretch>
            <a:fillRect/>
          </a:stretch>
        </p:blipFill>
        <p:spPr>
          <a:xfrm>
            <a:off x="5097603" y="382527"/>
            <a:ext cx="4399066" cy="3269397"/>
          </a:xfrm>
          <a:prstGeom prst="rect">
            <a:avLst/>
          </a:prstGeom>
        </p:spPr>
      </p:pic>
      <p:pic>
        <p:nvPicPr>
          <p:cNvPr id="6148" name="Picture 4" descr="https://encrypted-tbn3.gstatic.com/images?q=tbn:ANd9GcSN7mPT99FXrwWggJb7Xqzu6et3a4EwlwqJ1G-M9E6kUa9G0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5075" y="4054963"/>
            <a:ext cx="3683022" cy="27587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24055" y="5038555"/>
            <a:ext cx="3031020" cy="1477328"/>
          </a:xfrm>
          <a:prstGeom prst="rect">
            <a:avLst/>
          </a:prstGeom>
          <a:noFill/>
        </p:spPr>
        <p:txBody>
          <a:bodyPr wrap="square" rtlCol="0">
            <a:spAutoFit/>
          </a:bodyPr>
          <a:lstStyle/>
          <a:p>
            <a:pPr algn="ctr"/>
            <a:r>
              <a:rPr lang="en-US" dirty="0" smtClean="0"/>
              <a:t>Consciousness: </a:t>
            </a:r>
          </a:p>
          <a:p>
            <a:pPr algn="ctr"/>
            <a:r>
              <a:rPr lang="en-US" dirty="0" smtClean="0"/>
              <a:t>How the camera sees the apple vs how a human does. The human can make sense of it, the camera can not.</a:t>
            </a:r>
            <a:endParaRPr lang="en-US" dirty="0"/>
          </a:p>
        </p:txBody>
      </p:sp>
    </p:spTree>
    <p:extLst>
      <p:ext uri="{BB962C8B-B14F-4D97-AF65-F5344CB8AC3E}">
        <p14:creationId xmlns:p14="http://schemas.microsoft.com/office/powerpoint/2010/main" val="3170582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a:t>
            </a:r>
            <a:endParaRPr lang="en-US" dirty="0"/>
          </a:p>
        </p:txBody>
      </p:sp>
      <p:sp>
        <p:nvSpPr>
          <p:cNvPr id="3" name="Content Placeholder 2"/>
          <p:cNvSpPr>
            <a:spLocks noGrp="1"/>
          </p:cNvSpPr>
          <p:nvPr>
            <p:ph idx="1"/>
          </p:nvPr>
        </p:nvSpPr>
        <p:spPr/>
        <p:txBody>
          <a:bodyPr/>
          <a:lstStyle/>
          <a:p>
            <a:r>
              <a:rPr lang="en-US" dirty="0"/>
              <a:t>Artificial Consciousness </a:t>
            </a:r>
            <a:r>
              <a:rPr lang="en-US" sz="1800" dirty="0"/>
              <a:t>(</a:t>
            </a:r>
            <a:r>
              <a:rPr lang="en-US" sz="1800" dirty="0">
                <a:hlinkClick r:id="rId3"/>
              </a:rPr>
              <a:t>http://</a:t>
            </a:r>
            <a:r>
              <a:rPr lang="en-US" sz="1800" dirty="0" smtClean="0">
                <a:hlinkClick r:id="rId3"/>
              </a:rPr>
              <a:t>en.wikipedia.org/wiki/Artificial_consciousness</a:t>
            </a:r>
            <a:r>
              <a:rPr lang="en-US" sz="1800" dirty="0" smtClean="0"/>
              <a:t>)</a:t>
            </a:r>
          </a:p>
          <a:p>
            <a:pPr lvl="1"/>
            <a:r>
              <a:rPr lang="en-US" sz="2800" dirty="0" smtClean="0"/>
              <a:t>Awareness</a:t>
            </a:r>
          </a:p>
          <a:p>
            <a:pPr lvl="1"/>
            <a:r>
              <a:rPr lang="en-US" sz="2800" dirty="0" smtClean="0"/>
              <a:t>Anticipation</a:t>
            </a:r>
          </a:p>
          <a:p>
            <a:pPr lvl="1"/>
            <a:r>
              <a:rPr lang="en-US" sz="2800" dirty="0" smtClean="0"/>
              <a:t>Subjective Experience</a:t>
            </a:r>
          </a:p>
          <a:p>
            <a:pPr lvl="1"/>
            <a:r>
              <a:rPr lang="en-US" sz="2800" dirty="0" smtClean="0"/>
              <a:t>Learning</a:t>
            </a:r>
          </a:p>
          <a:p>
            <a:r>
              <a:rPr lang="en-US" dirty="0"/>
              <a:t>A Computational Foundation for the Study of </a:t>
            </a:r>
            <a:r>
              <a:rPr lang="en-US" dirty="0" smtClean="0"/>
              <a:t>Cognition by David Chalmers</a:t>
            </a:r>
            <a:endParaRPr lang="en-US" dirty="0"/>
          </a:p>
          <a:p>
            <a:pPr marL="914400" lvl="2" indent="0">
              <a:buNone/>
            </a:pPr>
            <a:r>
              <a:rPr lang="en-US" dirty="0" smtClean="0"/>
              <a:t>computers that </a:t>
            </a:r>
            <a:r>
              <a:rPr lang="en-US" dirty="0"/>
              <a:t>perform computations and the right kinds of computations are sufficient for the possession of a conscious mind.</a:t>
            </a:r>
            <a:endParaRPr lang="en-US" dirty="0" smtClean="0"/>
          </a:p>
          <a:p>
            <a:pPr lvl="2"/>
            <a:endParaRPr lang="en-US" dirty="0"/>
          </a:p>
          <a:p>
            <a:pPr lvl="1"/>
            <a:endParaRPr lang="en-US" dirty="0"/>
          </a:p>
        </p:txBody>
      </p:sp>
    </p:spTree>
    <p:extLst>
      <p:ext uri="{BB962C8B-B14F-4D97-AF65-F5344CB8AC3E}">
        <p14:creationId xmlns:p14="http://schemas.microsoft.com/office/powerpoint/2010/main" val="42117965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Considerations</a:t>
            </a:r>
            <a:endParaRPr lang="en-US" dirty="0"/>
          </a:p>
        </p:txBody>
      </p:sp>
      <p:sp>
        <p:nvSpPr>
          <p:cNvPr id="3" name="Content Placeholder 2"/>
          <p:cNvSpPr>
            <a:spLocks noGrp="1"/>
          </p:cNvSpPr>
          <p:nvPr>
            <p:ph idx="1"/>
          </p:nvPr>
        </p:nvSpPr>
        <p:spPr>
          <a:xfrm>
            <a:off x="7272025" y="477113"/>
            <a:ext cx="4394200" cy="3935411"/>
          </a:xfr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anchor="ctr">
            <a:normAutofit lnSpcReduction="10000"/>
          </a:bodyPr>
          <a:lstStyle/>
          <a:p>
            <a:pPr marL="0" indent="0" algn="ctr">
              <a:buNone/>
            </a:pPr>
            <a:endParaRPr lang="en-US" dirty="0" smtClean="0"/>
          </a:p>
          <a:p>
            <a:pPr marL="0" indent="0" algn="ctr">
              <a:buNone/>
            </a:pPr>
            <a:r>
              <a:rPr lang="en-US" dirty="0" smtClean="0"/>
              <a:t>Intelligence,</a:t>
            </a:r>
            <a:endParaRPr lang="en-US" dirty="0"/>
          </a:p>
          <a:p>
            <a:pPr marL="0" indent="0" algn="ctr">
              <a:buNone/>
            </a:pPr>
            <a:r>
              <a:rPr lang="en-US" dirty="0" smtClean="0"/>
              <a:t>free will, </a:t>
            </a:r>
          </a:p>
          <a:p>
            <a:pPr marL="0" indent="0" algn="ctr">
              <a:buNone/>
            </a:pPr>
            <a:r>
              <a:rPr lang="en-US" dirty="0" smtClean="0"/>
              <a:t>memories, learning,</a:t>
            </a:r>
          </a:p>
          <a:p>
            <a:pPr marL="0" indent="0" algn="ctr">
              <a:buNone/>
            </a:pPr>
            <a:r>
              <a:rPr lang="en-US" dirty="0" smtClean="0"/>
              <a:t>consciousness, qualia,</a:t>
            </a:r>
          </a:p>
          <a:p>
            <a:pPr marL="0" indent="0" algn="ctr">
              <a:buNone/>
            </a:pPr>
            <a:r>
              <a:rPr lang="en-US" dirty="0" smtClean="0"/>
              <a:t>beliefs, biases</a:t>
            </a:r>
          </a:p>
          <a:p>
            <a:pPr marL="0" indent="0" algn="ctr">
              <a:buNone/>
            </a:pPr>
            <a:r>
              <a:rPr lang="en-US" dirty="0"/>
              <a:t>i</a:t>
            </a:r>
            <a:r>
              <a:rPr lang="en-US" dirty="0" smtClean="0"/>
              <a:t>rony, humor</a:t>
            </a:r>
          </a:p>
          <a:p>
            <a:pPr marL="0" indent="0" algn="ctr">
              <a:buNone/>
            </a:pPr>
            <a:r>
              <a:rPr lang="en-US" dirty="0" smtClean="0"/>
              <a:t>morals</a:t>
            </a:r>
            <a:endParaRPr lang="en-US" dirty="0"/>
          </a:p>
          <a:p>
            <a:endParaRPr lang="en-US" dirty="0"/>
          </a:p>
        </p:txBody>
      </p:sp>
      <p:sp>
        <p:nvSpPr>
          <p:cNvPr id="5" name="TextBox 4"/>
          <p:cNvSpPr txBox="1"/>
          <p:nvPr/>
        </p:nvSpPr>
        <p:spPr>
          <a:xfrm>
            <a:off x="1361120" y="5590839"/>
            <a:ext cx="6121400"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en-US" sz="2800" dirty="0" smtClean="0">
                <a:solidFill>
                  <a:schemeClr val="tx1"/>
                </a:solidFill>
              </a:rPr>
              <a:t>Robots cannot anticipate the future</a:t>
            </a:r>
            <a:endParaRPr lang="en-US" sz="2800" dirty="0">
              <a:solidFill>
                <a:schemeClr val="tx1"/>
              </a:solidFill>
            </a:endParaRPr>
          </a:p>
        </p:txBody>
      </p:sp>
      <p:sp>
        <p:nvSpPr>
          <p:cNvPr id="6" name="Content Placeholder 2"/>
          <p:cNvSpPr txBox="1">
            <a:spLocks/>
          </p:cNvSpPr>
          <p:nvPr/>
        </p:nvSpPr>
        <p:spPr>
          <a:xfrm>
            <a:off x="665108" y="3788203"/>
            <a:ext cx="2388486" cy="14226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schemeClr val="lt1"/>
                </a:solidFill>
              </a:rPr>
              <a:t>Self Preservation</a:t>
            </a:r>
          </a:p>
        </p:txBody>
      </p:sp>
      <p:sp>
        <p:nvSpPr>
          <p:cNvPr id="7" name="Content Placeholder 2"/>
          <p:cNvSpPr txBox="1">
            <a:spLocks/>
          </p:cNvSpPr>
          <p:nvPr/>
        </p:nvSpPr>
        <p:spPr>
          <a:xfrm>
            <a:off x="595513" y="1730992"/>
            <a:ext cx="1815177" cy="16772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dirty="0" smtClean="0"/>
              <a:t>Pattern Matching</a:t>
            </a:r>
            <a:endParaRPr lang="en-US" dirty="0"/>
          </a:p>
        </p:txBody>
      </p:sp>
      <p:sp>
        <p:nvSpPr>
          <p:cNvPr id="8" name="Content Placeholder 2"/>
          <p:cNvSpPr txBox="1">
            <a:spLocks/>
          </p:cNvSpPr>
          <p:nvPr/>
        </p:nvSpPr>
        <p:spPr>
          <a:xfrm>
            <a:off x="8297034" y="4718534"/>
            <a:ext cx="2530293" cy="17446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schemeClr val="lt1"/>
                </a:solidFill>
              </a:rPr>
              <a:t>Reality Detection</a:t>
            </a:r>
            <a:endParaRPr lang="en-US" dirty="0">
              <a:solidFill>
                <a:schemeClr val="lt1"/>
              </a:solidFill>
            </a:endParaRPr>
          </a:p>
        </p:txBody>
      </p:sp>
      <p:sp>
        <p:nvSpPr>
          <p:cNvPr id="10" name="TextBox 9"/>
          <p:cNvSpPr txBox="1"/>
          <p:nvPr/>
        </p:nvSpPr>
        <p:spPr>
          <a:xfrm>
            <a:off x="3584864" y="1921052"/>
            <a:ext cx="3361190" cy="2677656"/>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2800" dirty="0" smtClean="0">
                <a:solidFill>
                  <a:schemeClr val="tx1"/>
                </a:solidFill>
              </a:rPr>
              <a:t>Emotions</a:t>
            </a:r>
          </a:p>
          <a:p>
            <a:pPr algn="ctr"/>
            <a:endParaRPr lang="en-US" sz="2800" dirty="0" smtClean="0">
              <a:solidFill>
                <a:schemeClr val="tx1"/>
              </a:solidFill>
            </a:endParaRPr>
          </a:p>
          <a:p>
            <a:pPr algn="ctr"/>
            <a:endParaRPr lang="en-US" sz="2800" dirty="0">
              <a:solidFill>
                <a:schemeClr val="tx1"/>
              </a:solidFill>
            </a:endParaRPr>
          </a:p>
          <a:p>
            <a:pPr algn="ctr"/>
            <a:endParaRPr lang="en-US" sz="2800" dirty="0" smtClean="0">
              <a:solidFill>
                <a:schemeClr val="tx1"/>
              </a:solidFill>
            </a:endParaRPr>
          </a:p>
          <a:p>
            <a:pPr algn="ctr"/>
            <a:endParaRPr lang="en-US" sz="2800" dirty="0">
              <a:solidFill>
                <a:schemeClr val="tx1"/>
              </a:solidFill>
            </a:endParaRPr>
          </a:p>
          <a:p>
            <a:pPr algn="ctr"/>
            <a:endParaRPr lang="en-US" sz="2800" dirty="0">
              <a:solidFill>
                <a:schemeClr val="tx1"/>
              </a:solidFill>
            </a:endParaRPr>
          </a:p>
        </p:txBody>
      </p:sp>
      <p:pic>
        <p:nvPicPr>
          <p:cNvPr id="9" name="Picture 8"/>
          <p:cNvPicPr>
            <a:picLocks noChangeAspect="1"/>
          </p:cNvPicPr>
          <p:nvPr/>
        </p:nvPicPr>
        <p:blipFill>
          <a:blip r:embed="rId3"/>
          <a:stretch>
            <a:fillRect/>
          </a:stretch>
        </p:blipFill>
        <p:spPr>
          <a:xfrm>
            <a:off x="3976261" y="2412891"/>
            <a:ext cx="2578395" cy="1950559"/>
          </a:xfrm>
          <a:prstGeom prst="rect">
            <a:avLst/>
          </a:prstGeom>
        </p:spPr>
      </p:pic>
    </p:spTree>
    <p:extLst>
      <p:ext uri="{BB962C8B-B14F-4D97-AF65-F5344CB8AC3E}">
        <p14:creationId xmlns:p14="http://schemas.microsoft.com/office/powerpoint/2010/main" val="41345890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22664</TotalTime>
  <Words>2329</Words>
  <Application>Microsoft Office PowerPoint</Application>
  <PresentationFormat>Widescreen</PresentationFormat>
  <Paragraphs>378</Paragraphs>
  <Slides>46</Slides>
  <Notes>31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Computerfont</vt:lpstr>
      <vt:lpstr>OCR A Std</vt:lpstr>
      <vt:lpstr>Office Theme</vt:lpstr>
      <vt:lpstr>Robot Apocalypse</vt:lpstr>
      <vt:lpstr>What is the most impressive technology?</vt:lpstr>
      <vt:lpstr> Can the Singularity happen? </vt:lpstr>
      <vt:lpstr>In the beginning...</vt:lpstr>
      <vt:lpstr>What is Artificial Intelligence?</vt:lpstr>
      <vt:lpstr>Two AI Problems</vt:lpstr>
      <vt:lpstr>PowerPoint Presentation</vt:lpstr>
      <vt:lpstr>AI</vt:lpstr>
      <vt:lpstr>AI Considerations</vt:lpstr>
      <vt:lpstr>AI: I learned it from that movie</vt:lpstr>
      <vt:lpstr>PowerPoint Presentation</vt:lpstr>
      <vt:lpstr>PowerPoint Presentation</vt:lpstr>
      <vt:lpstr>AI &amp; Robots Today Reality</vt:lpstr>
      <vt:lpstr>AI Today</vt:lpstr>
      <vt:lpstr>AI Today</vt:lpstr>
      <vt:lpstr>AI Today</vt:lpstr>
      <vt:lpstr>Just say no…..to humans</vt:lpstr>
      <vt:lpstr>What is Robotics?</vt:lpstr>
      <vt:lpstr>Classic Problems in robotics</vt:lpstr>
      <vt:lpstr>It can't do much without a brain</vt:lpstr>
      <vt:lpstr>How Does the Brain Work?</vt:lpstr>
      <vt:lpstr>What does the brain do?</vt:lpstr>
      <vt:lpstr>Robots Today</vt:lpstr>
      <vt:lpstr>Robots Today</vt:lpstr>
      <vt:lpstr>Robots Today</vt:lpstr>
      <vt:lpstr>Robots Today</vt:lpstr>
      <vt:lpstr>Robots Today</vt:lpstr>
      <vt:lpstr>In the near future... Robots will take our jobs</vt:lpstr>
      <vt:lpstr>Moore's Law</vt:lpstr>
      <vt:lpstr>Even if they're not conscious</vt:lpstr>
      <vt:lpstr>A self aware robot?</vt:lpstr>
      <vt:lpstr>Great Minds</vt:lpstr>
      <vt:lpstr>Stanford CompSci professor Eric Roberts believes we have cause to believe we can simulate the brain's processing power in a few years.  After that, we will be downloading consciousness.</vt:lpstr>
      <vt:lpstr>Science Today</vt:lpstr>
      <vt:lpstr>Science Today</vt:lpstr>
      <vt:lpstr>Robotic-human enhancements</vt:lpstr>
      <vt:lpstr>Robot Utopia</vt:lpstr>
      <vt:lpstr>Robots of the Future</vt:lpstr>
      <vt:lpstr>Thought experiment</vt:lpstr>
      <vt:lpstr>If we start with Artificial Intelligence...</vt:lpstr>
      <vt:lpstr>PowerPoint Presentation</vt:lpstr>
      <vt:lpstr>PowerPoint Presentation</vt:lpstr>
      <vt:lpstr>PowerPoint Presentation</vt:lpstr>
      <vt:lpstr>What is our destiny?</vt:lpstr>
      <vt:lpstr>What is our destiny?</vt:lpstr>
      <vt:lpstr>I, for one, welcome our new robot overlords.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Apocalypse</dc:title>
  <dc:creator>Rachel Appel</dc:creator>
  <cp:lastModifiedBy>Rachel Appel</cp:lastModifiedBy>
  <cp:revision>325</cp:revision>
  <dcterms:created xsi:type="dcterms:W3CDTF">2015-03-14T21:17:14Z</dcterms:created>
  <dcterms:modified xsi:type="dcterms:W3CDTF">2016-10-15T16:02:36Z</dcterms:modified>
</cp:coreProperties>
</file>